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9"/>
  </p:notesMasterIdLst>
  <p:sldIdLst>
    <p:sldId id="256" r:id="rId2"/>
    <p:sldId id="3781" r:id="rId3"/>
    <p:sldId id="260" r:id="rId4"/>
    <p:sldId id="3782" r:id="rId5"/>
    <p:sldId id="3785" r:id="rId6"/>
    <p:sldId id="3779" r:id="rId7"/>
    <p:sldId id="3773" r:id="rId8"/>
    <p:sldId id="3742" r:id="rId9"/>
    <p:sldId id="259" r:id="rId10"/>
    <p:sldId id="3772" r:id="rId11"/>
    <p:sldId id="3743" r:id="rId12"/>
    <p:sldId id="3786" r:id="rId13"/>
    <p:sldId id="261" r:id="rId14"/>
    <p:sldId id="264" r:id="rId15"/>
    <p:sldId id="265" r:id="rId16"/>
    <p:sldId id="266" r:id="rId17"/>
    <p:sldId id="378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E3E0C-CBC3-4BBF-851F-7D03C86C51FE}" v="2" dt="2025-04-10T17:31:31.922"/>
    <p1510:client id="{BF83218E-0215-49CF-8372-27A4B47D9318}" v="1" dt="2025-04-10T17:36:29.1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CCDD4-B523-48AA-862A-43F78FD5028E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77B1EB-E6BA-435A-BDF5-99434E001C2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1154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2292fdf85_2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342292fdf85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C437D-9682-8345-9EAA-7E1D93A0C8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9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C437D-9682-8345-9EAA-7E1D93A0C8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5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10" Type="http://schemas.openxmlformats.org/officeDocument/2006/relationships/image" Target="../media/image13.sv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9.svg"/><Relationship Id="rId7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8568" y="2687051"/>
            <a:ext cx="6416843" cy="1023828"/>
          </a:xfrm>
        </p:spPr>
        <p:txBody>
          <a:bodyPr lIns="91440" tIns="0" rIns="0" anchor="ctr" anchorCtr="0">
            <a:noAutofit/>
          </a:bodyPr>
          <a:lstStyle>
            <a:lvl1pPr algn="l">
              <a:defRPr sz="3200"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br>
              <a:rPr lang="en-GB" dirty="0"/>
            </a:br>
            <a:r>
              <a:rPr lang="en-GB" dirty="0"/>
              <a:t>max 2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8568" y="3884907"/>
            <a:ext cx="5261432" cy="302399"/>
          </a:xfrm>
        </p:spPr>
        <p:txBody>
          <a:bodyPr lIns="9144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67">
                <a:latin typeface="+mn-lt"/>
              </a:defRPr>
            </a:lvl1pPr>
            <a:lvl2pPr marL="411470" indent="0" algn="ctr">
              <a:buNone/>
              <a:defRPr sz="180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r>
              <a:rPr lang="en-GB" dirty="0"/>
              <a:t>Presenter Name and Title</a:t>
            </a:r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0B01FEE6-F0A8-B441-9C55-EBE6F3D0E1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9246174-EB6E-15ED-D80B-D6D8FC9B0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0569" y="0"/>
            <a:ext cx="6641432" cy="686334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4267AA-8E58-B72C-82FC-FD41309A9117}"/>
              </a:ext>
            </a:extLst>
          </p:cNvPr>
          <p:cNvCxnSpPr>
            <a:cxnSpLocks/>
          </p:cNvCxnSpPr>
          <p:nvPr/>
        </p:nvCxnSpPr>
        <p:spPr>
          <a:xfrm>
            <a:off x="878675" y="2687051"/>
            <a:ext cx="0" cy="1963757"/>
          </a:xfrm>
          <a:prstGeom prst="line">
            <a:avLst/>
          </a:prstGeom>
          <a:ln w="12700">
            <a:solidFill>
              <a:srgbClr val="201E1E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7F054-1D96-EEC4-FA17-6801B69E91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7901" y="4303847"/>
            <a:ext cx="5261425" cy="314876"/>
          </a:xfrm>
        </p:spPr>
        <p:txBody>
          <a:bodyPr lIns="90000" anchor="ctr"/>
          <a:lstStyle>
            <a:lvl1pPr marL="0" indent="0">
              <a:buNone/>
              <a:defRPr sz="1600"/>
            </a:lvl1pPr>
          </a:lstStyle>
          <a:p>
            <a:pPr lvl="0"/>
            <a:r>
              <a:rPr lang="en-GB" dirty="0"/>
              <a:t>Date</a:t>
            </a:r>
            <a:endParaRPr lang="en-DE" dirty="0"/>
          </a:p>
        </p:txBody>
      </p:sp>
      <p:pic>
        <p:nvPicPr>
          <p:cNvPr id="8" name="KNIME Logo">
            <a:extLst>
              <a:ext uri="{FF2B5EF4-FFF2-40B4-BE49-F238E27FC236}">
                <a16:creationId xmlns:a16="http://schemas.microsoft.com/office/drawing/2014/main" id="{B697F31C-4B1D-9FCA-1AED-E319B92E3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9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y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1900800"/>
            <a:ext cx="7200000" cy="864000"/>
          </a:xfrm>
        </p:spPr>
        <p:txBody>
          <a:bodyPr tIns="0" rIns="0"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Let's Stay in touch!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6C1EC-AB07-F94A-9F69-EA2C58DD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126442A-B2A7-42DF-B149-2E441431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272" y="4604003"/>
            <a:ext cx="406400" cy="3657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00EA32-EFF0-48A0-9916-33080861F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1272" y="4001053"/>
            <a:ext cx="406400" cy="365760"/>
          </a:xfrm>
          <a:prstGeom prst="rect">
            <a:avLst/>
          </a:prstGeo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5F266D7-F232-4CAE-8862-CB17F8FE7F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21367" y="3985012"/>
            <a:ext cx="6096000" cy="438912"/>
          </a:xfrm>
        </p:spPr>
        <p:txBody>
          <a:bodyPr anchor="ctr" anchorCtr="0"/>
          <a:lstStyle>
            <a:lvl1pPr marL="0" indent="0">
              <a:buNone/>
              <a:defRPr sz="1867"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Your E-Mail Address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EA622E-3344-40E0-A98D-23AFB9144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1367" y="4587960"/>
            <a:ext cx="6096000" cy="438912"/>
          </a:xfrm>
        </p:spPr>
        <p:txBody>
          <a:bodyPr anchor="ctr" anchorCtr="0"/>
          <a:lstStyle>
            <a:lvl1pPr marL="0" indent="0">
              <a:buNone/>
              <a:defRPr sz="1867"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Link to your LinkedIn Profile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ED0C215-C366-4B59-943B-9B6EF6FA86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21367" y="3382063"/>
            <a:ext cx="6096000" cy="438912"/>
          </a:xfrm>
        </p:spPr>
        <p:txBody>
          <a:bodyPr anchor="ctr" anchorCtr="0"/>
          <a:lstStyle>
            <a:lvl1pPr marL="0" indent="0">
              <a:buNone/>
              <a:defRPr sz="1867"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Link to your KNIME Hub Profile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4640EEF-C454-44D1-AA48-27DDA09035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8452" y="242297"/>
            <a:ext cx="1440873" cy="142646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77967E-6143-2BE2-6EC5-B2079E9E3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50569" y="0"/>
            <a:ext cx="6641432" cy="6863341"/>
          </a:xfrm>
          <a:prstGeom prst="rect">
            <a:avLst/>
          </a:prstGeom>
        </p:spPr>
      </p:pic>
      <p:sp>
        <p:nvSpPr>
          <p:cNvPr id="4" name="Freihandform 10">
            <a:extLst>
              <a:ext uri="{FF2B5EF4-FFF2-40B4-BE49-F238E27FC236}">
                <a16:creationId xmlns:a16="http://schemas.microsoft.com/office/drawing/2014/main" id="{8B3D073D-A32A-B56B-F954-91CDCEE1730E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2025 KNIME AG. All rights reserved.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D9E5-4342-4A12-1839-304736CD045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C0E12-2F25-560F-88BF-68BE57EFE85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KNIME Logo">
            <a:extLst>
              <a:ext uri="{FF2B5EF4-FFF2-40B4-BE49-F238E27FC236}">
                <a16:creationId xmlns:a16="http://schemas.microsoft.com/office/drawing/2014/main" id="{D9E45F1C-5954-12FF-F907-291819E24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84EEE3-45D7-A476-0891-0CD55A1AEA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373" y="343410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1" y="5231520"/>
            <a:ext cx="7699292" cy="864000"/>
          </a:xfrm>
        </p:spPr>
        <p:txBody>
          <a:bodyPr>
            <a:noAutofit/>
          </a:bodyPr>
          <a:lstStyle>
            <a:lvl1pPr marL="0" indent="0" algn="l">
              <a:buClr>
                <a:schemeClr val="tx1"/>
              </a:buClr>
              <a:buFont typeface="+mj-lt"/>
              <a:buNone/>
              <a:defRPr sz="2667" b="0"/>
            </a:lvl1pPr>
            <a:lvl2pPr marL="822939" indent="-411470" algn="ctr">
              <a:buClr>
                <a:schemeClr val="tx1"/>
              </a:buClr>
              <a:buFont typeface="+mj-lt"/>
              <a:buAutoNum type="arabicPeriod"/>
              <a:defRPr sz="2160"/>
            </a:lvl2pPr>
            <a:lvl3pPr marL="822939" indent="0" algn="ctr">
              <a:buNone/>
              <a:defRPr sz="1620"/>
            </a:lvl3pPr>
            <a:lvl4pPr marL="1234409" indent="0" algn="ctr">
              <a:buNone/>
              <a:defRPr sz="1440"/>
            </a:lvl4pPr>
            <a:lvl5pPr marL="1645879" indent="0" algn="ctr">
              <a:buNone/>
              <a:defRPr sz="1440"/>
            </a:lvl5pPr>
            <a:lvl6pPr marL="2057349" indent="0" algn="ctr">
              <a:buNone/>
              <a:defRPr sz="1440"/>
            </a:lvl6pPr>
            <a:lvl7pPr marL="2468818" indent="0" algn="ctr">
              <a:buNone/>
              <a:defRPr sz="1440"/>
            </a:lvl7pPr>
            <a:lvl8pPr marL="2880288" indent="0" algn="ctr">
              <a:buNone/>
              <a:defRPr sz="1440"/>
            </a:lvl8pPr>
            <a:lvl9pPr marL="3291758" indent="0" algn="ctr">
              <a:buNone/>
              <a:defRPr sz="1440"/>
            </a:lvl9pPr>
          </a:lstStyle>
          <a:p>
            <a:pPr lvl="0"/>
            <a:r>
              <a:rPr lang="en-US" dirty="0"/>
              <a:t>Short summarizing or engaging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50A599-BBE0-7141-B5B5-23DA5ED35F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0000" y="1209600"/>
            <a:ext cx="7699293" cy="3888000"/>
          </a:xfrm>
          <a:noFill/>
          <a:effectLst/>
        </p:spPr>
        <p:txBody>
          <a:bodyPr lIns="108000" tIns="108000" rIns="108000" bIns="108000"/>
          <a:lstStyle>
            <a:lvl1pPr marL="0" indent="0">
              <a:buNone/>
              <a:defRPr sz="2133"/>
            </a:lvl1pPr>
          </a:lstStyle>
          <a:p>
            <a:r>
              <a:rPr lang="en-US" dirty="0"/>
              <a:t>Image with key message or point to discuss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8658CA4-FB54-CDEE-B8AD-E370D6654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67208" y="1"/>
            <a:ext cx="4624793" cy="6858000"/>
          </a:xfrm>
          <a:prstGeom prst="rect">
            <a:avLst/>
          </a:prstGeom>
        </p:spPr>
      </p:pic>
      <p:pic>
        <p:nvPicPr>
          <p:cNvPr id="7" name="KNIME Logo">
            <a:extLst>
              <a:ext uri="{FF2B5EF4-FFF2-40B4-BE49-F238E27FC236}">
                <a16:creationId xmlns:a16="http://schemas.microsoft.com/office/drawing/2014/main" id="{402EE098-9A71-2030-000A-BA025F388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  <p:sp>
        <p:nvSpPr>
          <p:cNvPr id="8" name="Freihandform 10">
            <a:extLst>
              <a:ext uri="{FF2B5EF4-FFF2-40B4-BE49-F238E27FC236}">
                <a16:creationId xmlns:a16="http://schemas.microsoft.com/office/drawing/2014/main" id="{0B43D1B4-7C8B-76CF-CE27-C60F8C88879A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2025 KNIME AG. All rights reserved.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6006457-08A9-A3FC-7486-AD6D000FA57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0FE301-0528-7876-0C74-21179121B68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A7B7C-7844-7F24-F7DE-BD8F9E8E16D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9775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+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2AF7B-FB61-99AD-8856-3337F8911381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22939">
              <a:defRPr/>
            </a:pPr>
            <a:endParaRPr lang="fr-FR" sz="1620">
              <a:solidFill>
                <a:prstClr val="white"/>
              </a:solidFill>
              <a:latin typeface="Helvetica Neue Norm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1C764-3E3B-6C8B-1764-F3C00EFC4F9C}"/>
              </a:ext>
            </a:extLst>
          </p:cNvPr>
          <p:cNvSpPr/>
          <p:nvPr/>
        </p:nvSpPr>
        <p:spPr>
          <a:xfrm>
            <a:off x="-15292" y="4106002"/>
            <a:ext cx="12207293" cy="2751999"/>
          </a:xfrm>
          <a:prstGeom prst="rect">
            <a:avLst/>
          </a:prstGeom>
          <a:solidFill>
            <a:srgbClr val="F9F4EA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9600" tIns="129600" rIns="129600" bIns="129600" rtlCol="0" anchor="ctr"/>
          <a:lstStyle/>
          <a:p>
            <a:pPr algn="ctr"/>
            <a:endParaRPr lang="en-US" sz="168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D07C36-9934-CA48-A1E1-8B81A9AFBC79}"/>
              </a:ext>
            </a:extLst>
          </p:cNvPr>
          <p:cNvCxnSpPr>
            <a:cxnSpLocks/>
          </p:cNvCxnSpPr>
          <p:nvPr/>
        </p:nvCxnSpPr>
        <p:spPr>
          <a:xfrm>
            <a:off x="5584993" y="902189"/>
            <a:ext cx="1020417" cy="0"/>
          </a:xfrm>
          <a:prstGeom prst="line">
            <a:avLst/>
          </a:prstGeom>
          <a:ln w="952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F888119C-FA1E-6E1D-A15B-770DC6BE15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9535" y="5081582"/>
            <a:ext cx="3117536" cy="12079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67" b="0" i="0" baseline="0">
                <a:latin typeface="Avenir Next LT Pro" panose="020B0504020202020204" pitchFamily="34" charset="77"/>
                <a:ea typeface="Inter" panose="02000503000000020004" pitchFamily="2" charset="0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6734759-4C5C-AD27-C052-AE05246728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537" y="4751605"/>
            <a:ext cx="1704532" cy="306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2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345591" indent="0">
              <a:buNone/>
              <a:defRPr/>
            </a:lvl2pPr>
            <a:lvl3pPr marL="777581" indent="0">
              <a:buNone/>
              <a:defRPr/>
            </a:lvl3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1736C124-BFF5-9E01-97B4-FB2DD631B1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2506" y="4416310"/>
            <a:ext cx="1819709" cy="306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 spc="120" baseline="0">
                <a:solidFill>
                  <a:srgbClr val="75471C"/>
                </a:solidFill>
                <a:latin typeface="Avenir Next LT Pro" panose="020B0504020202020204" pitchFamily="34" charset="77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D98B92D5-1CA6-0AB4-14C8-39B3115E1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72728" y="5086751"/>
            <a:ext cx="3117536" cy="1090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67" b="0" i="0" baseline="0">
                <a:latin typeface="Avenir Next LT Pro" panose="020B0504020202020204" pitchFamily="34" charset="77"/>
                <a:ea typeface="Inter" panose="02000503000000020004" pitchFamily="2" charset="0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96CA241-CF27-8094-D339-237DDCF557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2730" y="4751605"/>
            <a:ext cx="1704532" cy="306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2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345591" indent="0">
              <a:buNone/>
              <a:defRPr/>
            </a:lvl2pPr>
            <a:lvl3pPr marL="777581" indent="0">
              <a:buNone/>
              <a:defRPr/>
            </a:lvl3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D39EC5D3-6AD1-AD51-B019-E6ECB4FE1FD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85699" y="4416310"/>
            <a:ext cx="1819709" cy="306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 spc="120" baseline="0">
                <a:solidFill>
                  <a:srgbClr val="75471C"/>
                </a:solidFill>
                <a:latin typeface="Avenir Next LT Pro" panose="020B0504020202020204" pitchFamily="34" charset="77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BAA373EE-CBAD-3CD5-FEB6-DE01018926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641819" y="5086751"/>
            <a:ext cx="3117536" cy="109046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67" b="0" i="0" baseline="0">
                <a:latin typeface="Avenir Next LT Pro" panose="020B0504020202020204" pitchFamily="34" charset="77"/>
                <a:ea typeface="Inter" panose="02000503000000020004" pitchFamily="2" charset="0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056BB30-97CC-2E46-4B68-302FD2A962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641821" y="4751605"/>
            <a:ext cx="1704532" cy="3062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2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345591" indent="0">
              <a:buNone/>
              <a:defRPr/>
            </a:lvl2pPr>
            <a:lvl3pPr marL="777581" indent="0">
              <a:buNone/>
              <a:defRPr/>
            </a:lvl3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B7A2BC1F-AAB2-36F7-EB31-48645E0B96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4790" y="4416310"/>
            <a:ext cx="1819709" cy="3064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 spc="120" baseline="0">
                <a:solidFill>
                  <a:srgbClr val="75471C"/>
                </a:solidFill>
                <a:latin typeface="Avenir Next LT Pro" panose="020B0504020202020204" pitchFamily="34" charset="77"/>
              </a:defRPr>
            </a:lvl1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69874F0A-B602-ECFB-7B61-C78A1577F0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6251" y="2581421"/>
            <a:ext cx="6159503" cy="49184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92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3pPr marL="777581" indent="0" algn="ctr">
              <a:buNone/>
              <a:defRPr/>
            </a:lvl3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r>
              <a:rPr lang="en-US" dirty="0"/>
              <a:t> | Job Title, Good Company 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63D6A6D-F503-CC07-953F-375E1E7713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20768"/>
            <a:ext cx="10515600" cy="1173827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GB" dirty="0"/>
              <a:t>Sample quote font 32pt to provide a robust overview</a:t>
            </a:r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71111-AC85-54E9-78EB-D40FDB734E0F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7575EE-32DC-837E-6010-7A456EB72335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EEA16D-A1BC-D4B9-CA63-92DE26DB501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9" name="Freihandform 10">
            <a:extLst>
              <a:ext uri="{FF2B5EF4-FFF2-40B4-BE49-F238E27FC236}">
                <a16:creationId xmlns:a16="http://schemas.microsoft.com/office/drawing/2014/main" id="{A8E024FC-C272-74E8-5793-40FA531521BB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2025 KNIME AG. All rights reserved.</a:t>
            </a:r>
          </a:p>
        </p:txBody>
      </p:sp>
      <p:pic>
        <p:nvPicPr>
          <p:cNvPr id="10" name="KNIME Logo">
            <a:extLst>
              <a:ext uri="{FF2B5EF4-FFF2-40B4-BE49-F238E27FC236}">
                <a16:creationId xmlns:a16="http://schemas.microsoft.com/office/drawing/2014/main" id="{212A3CDB-482D-341D-1CC0-0984F005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3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–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6C47-539B-02BA-210C-E554FDBF5F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1" y="340040"/>
            <a:ext cx="8896227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Let’s Stay in Touch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34C44-8821-854E-74E9-3856656A2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C1562-9A8C-B1C0-33E8-C460B0BCDB5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B53B1-535C-9C02-6EE7-22BD8B614166}"/>
              </a:ext>
            </a:extLst>
          </p:cNvPr>
          <p:cNvSpPr/>
          <p:nvPr/>
        </p:nvSpPr>
        <p:spPr>
          <a:xfrm>
            <a:off x="0" y="0"/>
            <a:ext cx="144000" cy="6858000"/>
          </a:xfrm>
          <a:prstGeom prst="rect">
            <a:avLst/>
          </a:prstGeom>
          <a:solidFill>
            <a:schemeClr val="accent1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44000" rIns="144000" bIns="144000" rtlCol="0" anchor="ctr"/>
          <a:lstStyle/>
          <a:p>
            <a:pPr algn="ctr"/>
            <a:endParaRPr lang="en-DE" sz="1867" dirty="0">
              <a:solidFill>
                <a:schemeClr val="tx1"/>
              </a:solidFill>
            </a:endParaRPr>
          </a:p>
        </p:txBody>
      </p:sp>
      <p:pic>
        <p:nvPicPr>
          <p:cNvPr id="7" name="Picture 6" descr="A qr code on a grey background&#10;&#10;Description automatically generated">
            <a:extLst>
              <a:ext uri="{FF2B5EF4-FFF2-40B4-BE49-F238E27FC236}">
                <a16:creationId xmlns:a16="http://schemas.microsoft.com/office/drawing/2014/main" id="{308C6C20-DAA4-3C6A-2C97-6CC104AB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495" y="2442617"/>
            <a:ext cx="1890044" cy="1890044"/>
          </a:xfrm>
          <a:prstGeom prst="rect">
            <a:avLst/>
          </a:prstGeom>
        </p:spPr>
      </p:pic>
      <p:pic>
        <p:nvPicPr>
          <p:cNvPr id="8" name="Picture 7" descr="A black chain link on a black background&#10;&#10;Description automatically generated">
            <a:extLst>
              <a:ext uri="{FF2B5EF4-FFF2-40B4-BE49-F238E27FC236}">
                <a16:creationId xmlns:a16="http://schemas.microsoft.com/office/drawing/2014/main" id="{9E13C437-4028-A195-73AC-F5F5B971B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4" y="1984635"/>
            <a:ext cx="341724" cy="341724"/>
          </a:xfrm>
          <a:prstGeom prst="rect">
            <a:avLst/>
          </a:prstGeom>
        </p:spPr>
      </p:pic>
      <p:pic>
        <p:nvPicPr>
          <p:cNvPr id="9" name="Picture 8" descr="A logo of a camera&#10;&#10;Description automatically generated">
            <a:extLst>
              <a:ext uri="{FF2B5EF4-FFF2-40B4-BE49-F238E27FC236}">
                <a16:creationId xmlns:a16="http://schemas.microsoft.com/office/drawing/2014/main" id="{A6ACD933-5816-BEC6-360D-057D370B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4" y="3820947"/>
            <a:ext cx="341724" cy="341724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71C4A40F-B4B8-A7A2-A18C-7A9220077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14" y="3216778"/>
            <a:ext cx="341724" cy="341724"/>
          </a:xfrm>
          <a:prstGeom prst="rect">
            <a:avLst/>
          </a:prstGeom>
        </p:spPr>
      </p:pic>
      <p:pic>
        <p:nvPicPr>
          <p:cNvPr id="12" name="Picture 11" descr="A black and white video play button&#10;&#10;Description automatically generated">
            <a:extLst>
              <a:ext uri="{FF2B5EF4-FFF2-40B4-BE49-F238E27FC236}">
                <a16:creationId xmlns:a16="http://schemas.microsoft.com/office/drawing/2014/main" id="{A639ED9D-FC4E-208F-656B-C9D5C5AE1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14" y="4448921"/>
            <a:ext cx="341724" cy="341724"/>
          </a:xfrm>
          <a:prstGeom prst="rect">
            <a:avLst/>
          </a:prstGeom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40EB899-B79E-F7BD-A75E-EA2C2ED1E8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8390" y="2642049"/>
            <a:ext cx="3891119" cy="287259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knime.bsky.social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F416DA4B-1E81-31F0-285C-4826139D6B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8390" y="3244997"/>
            <a:ext cx="3891119" cy="287259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/company/</a:t>
            </a:r>
            <a:r>
              <a:rPr lang="en-US" dirty="0" err="1"/>
              <a:t>knime.com</a:t>
            </a:r>
            <a:endParaRPr lang="en-US" dirty="0"/>
          </a:p>
        </p:txBody>
      </p:sp>
      <p:sp>
        <p:nvSpPr>
          <p:cNvPr id="18" name="Text Placeholder 27">
            <a:extLst>
              <a:ext uri="{FF2B5EF4-FFF2-40B4-BE49-F238E27FC236}">
                <a16:creationId xmlns:a16="http://schemas.microsoft.com/office/drawing/2014/main" id="{5A79ADE4-22AD-80C9-5786-1381F7D2E8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48390" y="2039100"/>
            <a:ext cx="3891119" cy="287259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pPr lvl="0"/>
            <a:r>
              <a:rPr lang="en-US" dirty="0" err="1"/>
              <a:t>www.knime.com</a:t>
            </a:r>
            <a:endParaRPr lang="en-US" dirty="0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295397B-A907-3ABA-01D8-5892872F03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8390" y="3848180"/>
            <a:ext cx="3891119" cy="287259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knimesoftware</a:t>
            </a:r>
            <a:endParaRPr lang="en-US" dirty="0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2486499F-9FAC-5155-5D77-47B3888302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48390" y="4451363"/>
            <a:ext cx="3891119" cy="287259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1867">
                <a:latin typeface="+mn-lt"/>
              </a:defRPr>
            </a:lvl1pPr>
          </a:lstStyle>
          <a:p>
            <a:pPr lvl="0"/>
            <a:r>
              <a:rPr lang="en-US" dirty="0"/>
              <a:t>KNIMETV</a:t>
            </a:r>
          </a:p>
        </p:txBody>
      </p:sp>
      <p:pic>
        <p:nvPicPr>
          <p:cNvPr id="24" name="Picture 23" descr="A black and white outline of a butterfly&#10;&#10;Description automatically generated">
            <a:extLst>
              <a:ext uri="{FF2B5EF4-FFF2-40B4-BE49-F238E27FC236}">
                <a16:creationId xmlns:a16="http://schemas.microsoft.com/office/drawing/2014/main" id="{F65B8589-77E1-AF56-590C-000975AE6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14" y="2580797"/>
            <a:ext cx="348511" cy="34851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56C538C-346B-AF4F-8E96-DC99AC61C5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71338" y="676852"/>
            <a:ext cx="4034676" cy="598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62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5D4B-BAA3-0892-0FEF-FE0765E81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12FFD-79D3-2FC1-297D-EFDB85CD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0777-7B70-2A01-866F-441E1917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E676-FC7B-ADF0-BC0D-65DCC9920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0460-3D94-1581-DA65-0AC2D040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8487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tay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1900800"/>
            <a:ext cx="7200000" cy="864000"/>
          </a:xfrm>
        </p:spPr>
        <p:txBody>
          <a:bodyPr tIns="0" rIns="0"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Let's Stay in touch!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6C1EC-AB07-F94A-9F69-EA2C58DD8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5D7CF-8499-48B6-8D1C-CDB2BB264007}" type="slidenum">
              <a:rPr lang="en-DE" smtClean="0"/>
              <a:t>‹#›</a:t>
            </a:fld>
            <a:endParaRPr lang="en-D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126442A-B2A7-42DF-B149-2E4414314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1272" y="4604003"/>
            <a:ext cx="406400" cy="3657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00EA32-EFF0-48A0-9916-33080861F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1272" y="4001053"/>
            <a:ext cx="406400" cy="365760"/>
          </a:xfrm>
          <a:prstGeom prst="rect">
            <a:avLst/>
          </a:prstGeom>
        </p:spPr>
      </p:pic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85F266D7-F232-4CAE-8862-CB17F8FE7F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21367" y="3985012"/>
            <a:ext cx="6096000" cy="438912"/>
          </a:xfrm>
        </p:spPr>
        <p:txBody>
          <a:bodyPr anchor="ctr" anchorCtr="0"/>
          <a:lstStyle>
            <a:lvl1pPr marL="0" indent="0">
              <a:buNone/>
              <a:defRPr sz="1867"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Your E-Mail Address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EA622E-3344-40E0-A98D-23AFB9144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21367" y="4587960"/>
            <a:ext cx="6096000" cy="438912"/>
          </a:xfrm>
        </p:spPr>
        <p:txBody>
          <a:bodyPr anchor="ctr" anchorCtr="0"/>
          <a:lstStyle>
            <a:lvl1pPr marL="0" indent="0">
              <a:buNone/>
              <a:defRPr sz="1867"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Link to your LinkedIn Profile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4640EEF-C454-44D1-AA48-27DDA09035F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08452" y="242297"/>
            <a:ext cx="1440873" cy="1426464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877967E-6143-2BE2-6EC5-B2079E9E3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550569" y="0"/>
            <a:ext cx="6641432" cy="6863341"/>
          </a:xfrm>
          <a:prstGeom prst="rect">
            <a:avLst/>
          </a:prstGeom>
        </p:spPr>
      </p:pic>
      <p:sp>
        <p:nvSpPr>
          <p:cNvPr id="4" name="Freihandform 10">
            <a:extLst>
              <a:ext uri="{FF2B5EF4-FFF2-40B4-BE49-F238E27FC236}">
                <a16:creationId xmlns:a16="http://schemas.microsoft.com/office/drawing/2014/main" id="{8B3D073D-A32A-B56B-F954-91CDCEE1730E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2024 KNIME AG. All rights reserved.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DD9E5-4342-4A12-1839-304736CD045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B3AF232-74A7-42B8-8326-C937C37B19B9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C0E12-2F25-560F-88BF-68BE57EFE85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8" name="KNIME Logo">
            <a:extLst>
              <a:ext uri="{FF2B5EF4-FFF2-40B4-BE49-F238E27FC236}">
                <a16:creationId xmlns:a16="http://schemas.microsoft.com/office/drawing/2014/main" id="{D9E45F1C-5954-12FF-F907-291819E24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5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1_Two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6239997" y="1209600"/>
            <a:ext cx="5472000" cy="488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t" anchorCtr="0">
            <a:noAutofit/>
          </a:bodyPr>
          <a:lstStyle>
            <a:lvl1pPr marL="609585" lvl="0" indent="-440256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2332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3pPr>
            <a:lvl4pPr marL="2438339" lvl="3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3657509" lvl="5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4267093" lvl="6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4876678" lvl="7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5486263" lvl="8" indent="-457189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2486525" y="6535636"/>
            <a:ext cx="768000" cy="31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83256" y="1203873"/>
            <a:ext cx="5471997" cy="489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t" anchorCtr="0">
            <a:noAutofit/>
          </a:bodyPr>
          <a:lstStyle>
            <a:lvl1pPr marL="609585" lvl="0" indent="-440256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600"/>
              <a:buChar char="▪"/>
              <a:defRPr sz="2133"/>
            </a:lvl1pPr>
            <a:lvl2pPr marL="1219170" lvl="1" indent="-42332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▪"/>
              <a:defRPr sz="1867"/>
            </a:lvl2pPr>
            <a:lvl3pPr marL="1828754" lvl="2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3pPr>
            <a:lvl4pPr marL="2438339" lvl="3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00"/>
              <a:buChar char="▪"/>
              <a:defRPr sz="1600"/>
            </a:lvl5pPr>
            <a:lvl6pPr marL="3657509" lvl="5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4267093" lvl="6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4876678" lvl="7" indent="-45718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5486263" lvl="8" indent="-457189" algn="l">
              <a:lnSpc>
                <a:spcPct val="90000"/>
              </a:lnSpc>
              <a:spcBef>
                <a:spcPts val="4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80000" y="344860"/>
            <a:ext cx="11236800" cy="48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937475" y="6534972"/>
            <a:ext cx="2025299" cy="32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3357602" y="6534972"/>
            <a:ext cx="5476799" cy="326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" y="-3147"/>
            <a:ext cx="143727" cy="6861148"/>
          </a:xfrm>
          <a:prstGeom prst="rect">
            <a:avLst/>
          </a:prstGeom>
          <a:solidFill>
            <a:srgbClr val="FDD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66036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bg>
      <p:bgPr>
        <a:solidFill>
          <a:srgbClr val="FDD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6589" y="2995525"/>
            <a:ext cx="6633411" cy="864000"/>
          </a:xfrm>
        </p:spPr>
        <p:txBody>
          <a:bodyPr tIns="0" rIns="0" anchor="ctr" anchorCtr="0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Divider headline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2968C27-EF80-EDFD-4C3B-1128641C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58591" y="1"/>
            <a:ext cx="6633411" cy="68550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FAE86F-4B93-F91D-3A44-7C5E2C68EE23}"/>
              </a:ext>
            </a:extLst>
          </p:cNvPr>
          <p:cNvCxnSpPr/>
          <p:nvPr/>
        </p:nvCxnSpPr>
        <p:spPr>
          <a:xfrm>
            <a:off x="741449" y="2624938"/>
            <a:ext cx="0" cy="1682175"/>
          </a:xfrm>
          <a:prstGeom prst="line">
            <a:avLst/>
          </a:prstGeom>
          <a:ln w="6350">
            <a:solidFill>
              <a:srgbClr val="201E1E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59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7C854D4-B58A-E603-A2DA-FC51D8C4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67208" y="1"/>
            <a:ext cx="4624793" cy="6858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AE3E3AD-1296-8D48-AFA8-764EA91D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86525" y="6529805"/>
            <a:ext cx="768000" cy="322364"/>
          </a:xfrm>
        </p:spPr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AE3BDD-78AB-6DDD-7094-730E81BE0066}"/>
              </a:ext>
            </a:extLst>
          </p:cNvPr>
          <p:cNvSpPr/>
          <p:nvPr/>
        </p:nvSpPr>
        <p:spPr>
          <a:xfrm>
            <a:off x="0" y="0"/>
            <a:ext cx="12192000" cy="125531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3" name="Freihandform 10">
            <a:extLst>
              <a:ext uri="{FF2B5EF4-FFF2-40B4-BE49-F238E27FC236}">
                <a16:creationId xmlns:a16="http://schemas.microsoft.com/office/drawing/2014/main" id="{0F3257C4-869B-C2A0-F84A-899F089A68D6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2025 KNIME AG.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EF2CF-6C6A-14BF-75D3-634CC96E394A}"/>
              </a:ext>
            </a:extLst>
          </p:cNvPr>
          <p:cNvSpPr txBox="1"/>
          <p:nvPr/>
        </p:nvSpPr>
        <p:spPr>
          <a:xfrm>
            <a:off x="429686" y="299349"/>
            <a:ext cx="6319943" cy="589380"/>
          </a:xfrm>
          <a:prstGeom prst="rect">
            <a:avLst/>
          </a:prstGeom>
          <a:noFill/>
          <a:ln w="15875">
            <a:noFill/>
          </a:ln>
        </p:spPr>
        <p:txBody>
          <a:bodyPr wrap="square" lIns="48000" tIns="48000" rIns="48000" bIns="48000" rtlCol="0" anchor="b" anchorCtr="0">
            <a:spAutoFit/>
          </a:bodyPr>
          <a:lstStyle/>
          <a:p>
            <a:pPr algn="l"/>
            <a:r>
              <a:rPr lang="en-DE" sz="3200" dirty="0">
                <a:latin typeface="+mj-lt"/>
              </a:rPr>
              <a:t>Agenda</a:t>
            </a:r>
          </a:p>
        </p:txBody>
      </p:sp>
      <p:pic>
        <p:nvPicPr>
          <p:cNvPr id="10" name="KNIME Logo">
            <a:extLst>
              <a:ext uri="{FF2B5EF4-FFF2-40B4-BE49-F238E27FC236}">
                <a16:creationId xmlns:a16="http://schemas.microsoft.com/office/drawing/2014/main" id="{FB51E878-44D2-52DB-C16F-3E968B06B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95D398-6C1B-7AD3-F6A0-612D90F7B8D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C098C8-4399-2A4F-6ADA-686FB773E4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052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00" y="1209600"/>
            <a:ext cx="11236800" cy="4885920"/>
          </a:xfrm>
        </p:spPr>
        <p:txBody>
          <a:bodyPr>
            <a:no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86525" y="6535636"/>
            <a:ext cx="768000" cy="315808"/>
          </a:xfrm>
        </p:spPr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02658-55E6-A866-38AA-5C4C1133D0F0}"/>
              </a:ext>
            </a:extLst>
          </p:cNvPr>
          <p:cNvSpPr/>
          <p:nvPr/>
        </p:nvSpPr>
        <p:spPr>
          <a:xfrm>
            <a:off x="1" y="-5861"/>
            <a:ext cx="143727" cy="6861148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BE835-68B4-1957-ECEC-82A89178A1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5E6110-4A0A-C3E8-3718-46CBDA8265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8204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00" y="1555200"/>
            <a:ext cx="11236800" cy="4536000"/>
          </a:xfrm>
        </p:spPr>
        <p:txBody>
          <a:bodyPr>
            <a:no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DB905E-E99C-3641-BF4C-1FCE98B495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484" y="907202"/>
            <a:ext cx="11236800" cy="380157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33" b="1" i="0">
                <a:latin typeface="+mj-lt"/>
              </a:defRPr>
            </a:lvl1pPr>
            <a:lvl2pPr marL="345591" indent="0">
              <a:buNone/>
              <a:defRPr/>
            </a:lvl2pPr>
            <a:lvl3pPr marL="777581" indent="0">
              <a:buNone/>
              <a:defRPr/>
            </a:lvl3pPr>
            <a:lvl4pPr marL="1209570" indent="0">
              <a:buNone/>
              <a:defRPr/>
            </a:lvl4pPr>
            <a:lvl5pPr marL="1641559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D74E7-DFCD-6813-78CE-BF4654FEF25F}"/>
              </a:ext>
            </a:extLst>
          </p:cNvPr>
          <p:cNvSpPr/>
          <p:nvPr/>
        </p:nvSpPr>
        <p:spPr>
          <a:xfrm>
            <a:off x="1" y="1"/>
            <a:ext cx="143727" cy="6861148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F50E69-DAF1-0E58-6025-2F6E6A1BD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D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A66AE3-999F-0AC0-B48A-D4169C4F7F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7A24F2-2050-AA6A-CCD1-4F6B9CA0E6A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017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00" y="1209600"/>
            <a:ext cx="7636800" cy="4885920"/>
          </a:xfrm>
        </p:spPr>
        <p:txBody>
          <a:bodyPr>
            <a:no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F210B-5A26-C098-B337-E1A50BC0501E}"/>
              </a:ext>
            </a:extLst>
          </p:cNvPr>
          <p:cNvSpPr/>
          <p:nvPr/>
        </p:nvSpPr>
        <p:spPr>
          <a:xfrm>
            <a:off x="1" y="1"/>
            <a:ext cx="143727" cy="6861148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6BB43A-8A53-F372-989B-B8AAB0A58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D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A79589-DFBF-550D-AEF3-7D621846BDA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7A711B-4293-77EE-A4BE-AE56E43C21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238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39997" y="1209600"/>
            <a:ext cx="5472000" cy="4885920"/>
          </a:xfrm>
          <a:noFill/>
          <a:ln w="15875">
            <a:noFill/>
            <a:miter lim="800000"/>
          </a:ln>
        </p:spPr>
        <p:txBody>
          <a:bodyPr lIns="108000" tIns="108000" rIns="108000" bIns="108000">
            <a:no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603632F-4CD5-4F12-B58B-285C1B2C72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256" y="1203873"/>
            <a:ext cx="5471997" cy="4891648"/>
          </a:xfrm>
          <a:noFill/>
          <a:ln w="15875">
            <a:noFill/>
            <a:miter lim="800000"/>
          </a:ln>
        </p:spPr>
        <p:txBody>
          <a:bodyPr vert="horz" lIns="108000" tIns="108000" rIns="108000" bIns="108000" rtlCol="0">
            <a:noAutofit/>
          </a:bodyPr>
          <a:lstStyle>
            <a:lvl1pPr>
              <a:defRPr lang="en-US" sz="2133" smtClean="0"/>
            </a:lvl1pPr>
            <a:lvl2pPr>
              <a:defRPr lang="en-US" sz="1867" smtClean="0"/>
            </a:lvl2pPr>
            <a:lvl3pPr>
              <a:defRPr lang="en-US" sz="1600" smtClean="0"/>
            </a:lvl3pPr>
            <a:lvl4pPr>
              <a:defRPr lang="en-US" sz="1600" smtClean="0"/>
            </a:lvl4pPr>
            <a:lvl5pPr>
              <a:defRPr lang="en-DE" sz="16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911F0B-4171-E6F2-16F9-0102EB503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D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FF65C-21E1-A957-1A9F-664E9F84533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BFDBB-AADF-653B-F1DF-9CFF3421EE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AF9F9-5174-7764-6A6D-5BEE061F0B0A}"/>
              </a:ext>
            </a:extLst>
          </p:cNvPr>
          <p:cNvSpPr/>
          <p:nvPr/>
        </p:nvSpPr>
        <p:spPr>
          <a:xfrm>
            <a:off x="1" y="-3147"/>
            <a:ext cx="143727" cy="6861148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00E8-084B-5C4A-9D21-FB806A7F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F7D926-E37B-FADF-0A5A-1CDA9E0562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AADFE3-8B14-687E-5AA9-30B80F8D3DC3}"/>
              </a:ext>
            </a:extLst>
          </p:cNvPr>
          <p:cNvSpPr/>
          <p:nvPr/>
        </p:nvSpPr>
        <p:spPr>
          <a:xfrm>
            <a:off x="1" y="-3147"/>
            <a:ext cx="143727" cy="6861148"/>
          </a:xfrm>
          <a:prstGeom prst="rect">
            <a:avLst/>
          </a:prstGeom>
          <a:solidFill>
            <a:srgbClr val="FDD800"/>
          </a:solidFill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/>
          <a:lstStyle/>
          <a:p>
            <a:pPr algn="ctr"/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3BC75-E348-3E6E-FE5C-85B125AAE7C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8A690-BDAD-D304-AD7A-62E9EEA3543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35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B35208-EA6F-8B4A-A07B-820525C9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1B99C-A5F7-C92F-252E-BBDC38E068A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07C7F-C7C7-F1FE-531C-32F692D630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433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0">
            <a:extLst>
              <a:ext uri="{FF2B5EF4-FFF2-40B4-BE49-F238E27FC236}">
                <a16:creationId xmlns:a16="http://schemas.microsoft.com/office/drawing/2014/main" id="{8BC812D6-AB02-7F49-A0C9-C4590F5FFC63}"/>
              </a:ext>
            </a:extLst>
          </p:cNvPr>
          <p:cNvSpPr/>
          <p:nvPr/>
        </p:nvSpPr>
        <p:spPr>
          <a:xfrm>
            <a:off x="1" y="6514560"/>
            <a:ext cx="2382252" cy="345600"/>
          </a:xfrm>
          <a:custGeom>
            <a:avLst/>
            <a:gdLst>
              <a:gd name="connsiteX0" fmla="*/ 0 w 7776000"/>
              <a:gd name="connsiteY0" fmla="*/ 0 h 288000"/>
              <a:gd name="connsiteX1" fmla="*/ 7610839 w 7776000"/>
              <a:gd name="connsiteY1" fmla="*/ 0 h 288000"/>
              <a:gd name="connsiteX2" fmla="*/ 7776000 w 7776000"/>
              <a:gd name="connsiteY2" fmla="*/ 287664 h 288000"/>
              <a:gd name="connsiteX3" fmla="*/ 7776000 w 7776000"/>
              <a:gd name="connsiteY3" fmla="*/ 288000 h 288000"/>
              <a:gd name="connsiteX4" fmla="*/ 0 w 7776000"/>
              <a:gd name="connsiteY4" fmla="*/ 288000 h 2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6000" h="288000">
                <a:moveTo>
                  <a:pt x="0" y="0"/>
                </a:moveTo>
                <a:lnTo>
                  <a:pt x="7610839" y="0"/>
                </a:lnTo>
                <a:lnTo>
                  <a:pt x="7776000" y="287664"/>
                </a:lnTo>
                <a:lnTo>
                  <a:pt x="7776000" y="288000"/>
                </a:lnTo>
                <a:lnTo>
                  <a:pt x="0" y="288000"/>
                </a:lnTo>
                <a:close/>
              </a:path>
            </a:pathLst>
          </a:custGeom>
          <a:noFill/>
          <a:ln w="317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tIns="0" rIns="0" bIns="0" rtlCol="0" anchor="ctr"/>
          <a:lstStyle/>
          <a:p>
            <a:pPr marL="0" marR="0" lvl="0" indent="0" algn="l" defTabSz="10972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de-DE" sz="720" noProof="0" dirty="0">
                <a:solidFill>
                  <a:schemeClr val="tx1"/>
                </a:solidFill>
                <a:latin typeface="Avenir Next LT Pro" panose="020B0504020202020204" pitchFamily="34" charset="0"/>
                <a:ea typeface="Arial" charset="0"/>
                <a:cs typeface="Arial" charset="0"/>
              </a:rPr>
              <a:t>© 2025 KNIME AG. All rights reserved.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344860"/>
            <a:ext cx="11236800" cy="48280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209600"/>
            <a:ext cx="11236800" cy="488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86525" y="6535636"/>
            <a:ext cx="768000" cy="3158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fld id="{E625895C-6FE3-4EEE-89B4-BAE29BCAFB80}" type="slidenum">
              <a:rPr lang="en-DE" smtClean="0"/>
              <a:t>‹#›</a:t>
            </a:fld>
            <a:endParaRPr lang="en-DE"/>
          </a:p>
        </p:txBody>
      </p:sp>
      <p:pic>
        <p:nvPicPr>
          <p:cNvPr id="5" name="KNIME Logo">
            <a:extLst>
              <a:ext uri="{FF2B5EF4-FFF2-40B4-BE49-F238E27FC236}">
                <a16:creationId xmlns:a16="http://schemas.microsoft.com/office/drawing/2014/main" id="{D3867A76-E1C8-797C-6626-42C5024AC5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8949" y="6520178"/>
            <a:ext cx="1012369" cy="2687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39687-8D17-E166-82DF-01BC9C502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7602" y="6534972"/>
            <a:ext cx="5476799" cy="326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9A3500-5CF8-A539-E940-A702FE134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475" y="6534972"/>
            <a:ext cx="2025299" cy="326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</a:defRPr>
            </a:lvl1pPr>
          </a:lstStyle>
          <a:p>
            <a:fld id="{DCEE4A25-F3CE-4985-9BC9-3CF756858781}" type="datetimeFigureOut">
              <a:rPr lang="en-DE" smtClean="0"/>
              <a:t>10/04/2025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331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822939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5591" indent="-345591" algn="l" defTabSz="822939" rtl="0" eaLnBrk="1" latinLnBrk="0" hangingPunct="1">
        <a:lnSpc>
          <a:spcPct val="100000"/>
        </a:lnSpc>
        <a:spcBef>
          <a:spcPts val="720"/>
        </a:spcBef>
        <a:buClr>
          <a:schemeClr val="accent1"/>
        </a:buClr>
        <a:buFont typeface="Wingdings" pitchFamily="2" charset="2"/>
        <a:buChar char="§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561586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bg1">
            <a:lumMod val="85000"/>
          </a:schemeClr>
        </a:buClr>
        <a:buFont typeface="Wingdings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93575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bg1">
            <a:lumMod val="85000"/>
          </a:schemeClr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425564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bg1">
            <a:lumMod val="85000"/>
          </a:schemeClr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57554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bg1">
            <a:lumMod val="85000"/>
          </a:schemeClr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9543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accent2"/>
        </a:buClr>
        <a:buFont typeface="Wingdings" pitchFamily="2" charset="2"/>
        <a:buChar char="§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721532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accent2"/>
        </a:buClr>
        <a:buFont typeface="Wingdings" pitchFamily="2" charset="2"/>
        <a:buChar char="§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153521" indent="-215995" algn="l" defTabSz="822939" rtl="0" eaLnBrk="1" latinLnBrk="0" hangingPunct="1">
        <a:lnSpc>
          <a:spcPct val="100000"/>
        </a:lnSpc>
        <a:spcBef>
          <a:spcPts val="360"/>
        </a:spcBef>
        <a:buClr>
          <a:schemeClr val="accent2"/>
        </a:buClr>
        <a:buFont typeface="Wingdings" pitchFamily="2" charset="2"/>
        <a:buChar char="§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493" indent="-205735" algn="l" defTabSz="822939" rtl="0" eaLnBrk="1" latinLnBrk="0" hangingPunct="1">
        <a:lnSpc>
          <a:spcPct val="90000"/>
        </a:lnSpc>
        <a:spcBef>
          <a:spcPts val="451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70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3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0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349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1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28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758" algn="l" defTabSz="822939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2B94B1"/>
          </p15:clr>
        </p15:guide>
        <p15:guide id="2" pos="158">
          <p15:clr>
            <a:srgbClr val="2B94B1"/>
          </p15:clr>
        </p15:guide>
        <p15:guide id="3" orient="horz" pos="571">
          <p15:clr>
            <a:srgbClr val="2B94B1"/>
          </p15:clr>
        </p15:guide>
        <p15:guide id="4" pos="5602">
          <p15:clr>
            <a:srgbClr val="2B94B1"/>
          </p15:clr>
        </p15:guide>
        <p15:guide id="5" pos="5534">
          <p15:clr>
            <a:srgbClr val="2B94B1"/>
          </p15:clr>
        </p15:guide>
        <p15:guide id="8" orient="horz" pos="3140">
          <p15:clr>
            <a:srgbClr val="2B94B1"/>
          </p15:clr>
        </p15:guide>
        <p15:guide id="9" orient="horz" pos="3094">
          <p15:clr>
            <a:srgbClr val="2B94B1"/>
          </p15:clr>
        </p15:guide>
        <p15:guide id="10" pos="3833">
          <p15:clr>
            <a:srgbClr val="2B94B1"/>
          </p15:clr>
        </p15:guide>
        <p15:guide id="11" pos="2812">
          <p15:clr>
            <a:srgbClr val="2B94B1"/>
          </p15:clr>
        </p15:guide>
        <p15:guide id="12" pos="4721">
          <p15:clr>
            <a:srgbClr val="2B94B1"/>
          </p15:clr>
        </p15:guide>
        <p15:guide id="13" pos="2948">
          <p15:clr>
            <a:srgbClr val="2B94B1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community-contributions@knime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hyperlink" Target="http://hub.knim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knime.com/events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nime.com/downloads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knime.com/latest/pure_python_node_extensions_guide/index.html#tutorial-writing-first-py-node" TargetMode="External"/><Relationship Id="rId2" Type="http://schemas.openxmlformats.org/officeDocument/2006/relationships/hyperlink" Target="https://docs.knime.com/latest/pure_python_node_extensions_guide/img/basic.zip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dkit/knime-lwreg" TargetMode="External"/><Relationship Id="rId2" Type="http://schemas.openxmlformats.org/officeDocument/2006/relationships/hyperlink" Target="https://bitbucket.org/KNIME/knime-python-google-ads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nime.com/developers" TargetMode="External"/><Relationship Id="rId4" Type="http://schemas.openxmlformats.org/officeDocument/2006/relationships/hyperlink" Target="https://docs.knime.com/latest/development_contribute_extensi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hyperlink" Target="https://www.knime.com/getting-started-guid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8CA53-C0E8-D014-ABEA-1176A47DF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568" y="2687051"/>
            <a:ext cx="7409294" cy="1023828"/>
          </a:xfrm>
        </p:spPr>
        <p:txBody>
          <a:bodyPr/>
          <a:lstStyle/>
          <a:p>
            <a:r>
              <a:rPr lang="en-US" dirty="0"/>
              <a:t>From Python Code to KNIME node:</a:t>
            </a:r>
            <a:br>
              <a:rPr lang="en-US" dirty="0"/>
            </a:br>
            <a:r>
              <a:rPr lang="en-US" dirty="0"/>
              <a:t>Share Custom Tools with Non-Coders</a:t>
            </a:r>
            <a:endParaRPr lang="en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42005A-EBF5-4A68-4E20-5CC6B44DB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Dr. Tuğrul Kaynak, KNIME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3F232-73DA-CDF8-B742-5C541A074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11 April 2025, RDKit UGM Boston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15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E12335B-A9A1-F7D8-3A54-A19D6D36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Bundling and Sharing Within An Organization</a:t>
            </a:r>
            <a:endParaRPr lang="en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9D2C42-882D-93C4-1551-19FCFF4B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W</a:t>
            </a:r>
            <a:r>
              <a:rPr lang="en-DE"/>
              <a:t>e provide a command line tool and instructions to turn your Python code into a KNIME extension that can be installed in the KNIME Analytics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4B8D82-5944-123B-8D11-75D1966C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C96B84-7098-AA73-C89E-CABA5B2A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840" y="2176940"/>
            <a:ext cx="5750561" cy="421496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734549-1569-494E-D4C7-998833C3B05E}"/>
              </a:ext>
            </a:extLst>
          </p:cNvPr>
          <p:cNvSpPr txBox="1">
            <a:spLocks/>
          </p:cNvSpPr>
          <p:nvPr/>
        </p:nvSpPr>
        <p:spPr>
          <a:xfrm>
            <a:off x="750501" y="1972080"/>
            <a:ext cx="4368706" cy="41234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DE" sz="2160" dirty="0"/>
          </a:p>
          <a:p>
            <a:pPr marL="411480" indent="-411480">
              <a:buFont typeface="+mj-lt"/>
              <a:buAutoNum type="arabicPeriod"/>
            </a:pPr>
            <a:r>
              <a:rPr lang="en-DE" sz="2160" dirty="0"/>
              <a:t>Set up a </a:t>
            </a:r>
            <a:r>
              <a:rPr lang="en-GB" sz="2160" dirty="0"/>
              <a:t>Cond</a:t>
            </a:r>
            <a:r>
              <a:rPr lang="en-DE" sz="2160" dirty="0"/>
              <a:t>a environment for bundling</a:t>
            </a:r>
          </a:p>
          <a:p>
            <a:pPr marL="411480" indent="-411480">
              <a:buFont typeface="+mj-lt"/>
              <a:buAutoNum type="arabicPeriod"/>
            </a:pPr>
            <a:r>
              <a:rPr lang="en-DE" sz="2160" dirty="0"/>
              <a:t>Build a local update site that can be used by KNIME</a:t>
            </a:r>
          </a:p>
          <a:p>
            <a:pPr marL="411480" indent="-411480">
              <a:buFont typeface="+mj-lt"/>
              <a:buAutoNum type="arabicPeriod"/>
            </a:pPr>
            <a:r>
              <a:rPr lang="en-DE" sz="2160" dirty="0"/>
              <a:t>Share this update site with colleagues</a:t>
            </a:r>
          </a:p>
          <a:p>
            <a:pPr marL="411480" indent="-411480">
              <a:buFont typeface="+mj-lt"/>
              <a:buAutoNum type="arabicPeriod"/>
            </a:pPr>
            <a:r>
              <a:rPr lang="en-DE" sz="2160" dirty="0"/>
              <a:t>Let them install your Python-based KNIME extension</a:t>
            </a:r>
            <a:endParaRPr lang="en-US" sz="2160" dirty="0"/>
          </a:p>
          <a:p>
            <a:pPr marL="0" indent="0">
              <a:buNone/>
            </a:pPr>
            <a:endParaRPr lang="en-US" sz="2160" dirty="0"/>
          </a:p>
          <a:p>
            <a:pPr marL="0" indent="0">
              <a:buNone/>
            </a:pPr>
            <a:endParaRPr lang="en-US" sz="2160" dirty="0"/>
          </a:p>
          <a:p>
            <a:pPr marL="0" indent="0">
              <a:buNone/>
            </a:pPr>
            <a:endParaRPr lang="en-DE" sz="2160" dirty="0"/>
          </a:p>
          <a:p>
            <a:endParaRPr lang="en-DE" sz="2160" dirty="0"/>
          </a:p>
        </p:txBody>
      </p:sp>
      <p:sp>
        <p:nvSpPr>
          <p:cNvPr id="6" name="Doughnut 5">
            <a:extLst>
              <a:ext uri="{FF2B5EF4-FFF2-40B4-BE49-F238E27FC236}">
                <a16:creationId xmlns:a16="http://schemas.microsoft.com/office/drawing/2014/main" id="{082FDD36-A1D9-794F-1391-A17FB3206B6D}"/>
              </a:ext>
            </a:extLst>
          </p:cNvPr>
          <p:cNvSpPr/>
          <p:nvPr/>
        </p:nvSpPr>
        <p:spPr>
          <a:xfrm>
            <a:off x="5389708" y="3545586"/>
            <a:ext cx="4510608" cy="904494"/>
          </a:xfrm>
          <a:prstGeom prst="donut">
            <a:avLst>
              <a:gd name="adj" fmla="val 7946"/>
            </a:avLst>
          </a:prstGeom>
          <a:solidFill>
            <a:schemeClr val="accent1"/>
          </a:solidFill>
          <a:ln w="31750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29600" tIns="129600" rIns="129600" bIns="129600" rtlCol="0" anchor="ctr"/>
          <a:lstStyle/>
          <a:p>
            <a:pPr algn="ctr"/>
            <a:endParaRPr lang="en-DE" sz="168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9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F1C11-3E6F-418E-ADA6-95CA0BC5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to the Entire Open-Source Community</a:t>
            </a:r>
            <a:endParaRPr lang="en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6A38D5-B902-722C-FA5A-A920177A0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41" y="1371601"/>
            <a:ext cx="5342965" cy="3917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 a contributor!</a:t>
            </a:r>
          </a:p>
          <a:p>
            <a:endParaRPr lang="en-US" dirty="0"/>
          </a:p>
          <a:p>
            <a:r>
              <a:rPr lang="en-US" dirty="0"/>
              <a:t>Share your code in a publicly available Git repository 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/>
              <a:t>BitBucket</a:t>
            </a:r>
            <a:r>
              <a:rPr lang="en-US" dirty="0"/>
              <a:t>, GitLab, GitHub)</a:t>
            </a:r>
          </a:p>
          <a:p>
            <a:r>
              <a:rPr lang="en-US" dirty="0"/>
              <a:t>Send a request to </a:t>
            </a:r>
            <a:br>
              <a:rPr lang="en-US" dirty="0"/>
            </a:br>
            <a:r>
              <a:rPr lang="en-US" dirty="0">
                <a:hlinkClick r:id="rId3"/>
              </a:rPr>
              <a:t>community-contributions@knime.org</a:t>
            </a:r>
            <a:r>
              <a:rPr lang="en-US" dirty="0"/>
              <a:t> </a:t>
            </a:r>
          </a:p>
          <a:p>
            <a:r>
              <a:rPr lang="en-US" dirty="0"/>
              <a:t>We will build the extension for you</a:t>
            </a:r>
          </a:p>
          <a:p>
            <a:r>
              <a:rPr lang="en-US" dirty="0"/>
              <a:t>Your nodes will go live on: </a:t>
            </a:r>
            <a:r>
              <a:rPr lang="en-US" dirty="0">
                <a:hlinkClick r:id="rId4"/>
              </a:rPr>
              <a:t>hub.knime.com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5281F-C947-9E8A-1873-E25B24D1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218C93-F922-D669-09DE-640B8FE71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02" b="9525"/>
          <a:stretch/>
        </p:blipFill>
        <p:spPr>
          <a:xfrm>
            <a:off x="6650873" y="1209600"/>
            <a:ext cx="3818381" cy="4937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33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595D-2693-D977-8875-A7B3F82D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knime.com/events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1AECD-539E-9AD1-55DB-D6FDA4A89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4957" y="1326197"/>
            <a:ext cx="6862086" cy="4205605"/>
          </a:xfrm>
        </p:spPr>
      </p:pic>
    </p:spTree>
    <p:extLst>
      <p:ext uri="{BB962C8B-B14F-4D97-AF65-F5344CB8AC3E}">
        <p14:creationId xmlns:p14="http://schemas.microsoft.com/office/powerpoint/2010/main" val="154410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1AFFCA-45FA-56D5-3215-09A2B9B6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444" y="2759541"/>
            <a:ext cx="7200000" cy="864000"/>
          </a:xfrm>
        </p:spPr>
        <p:txBody>
          <a:bodyPr/>
          <a:lstStyle/>
          <a:p>
            <a:r>
              <a:rPr lang="en-GB" dirty="0"/>
              <a:t>Stay in touch!</a:t>
            </a:r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A9FA9-7063-9EC4-0D88-85FA363A20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Tugrul.Kaynak@knime.com</a:t>
            </a:r>
            <a:endParaRPr lang="en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6BA25-8D26-5A59-F182-57AB22AF48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linkedin.com/in/tugrul-kaynak</a:t>
            </a:r>
          </a:p>
        </p:txBody>
      </p:sp>
      <p:pic>
        <p:nvPicPr>
          <p:cNvPr id="6" name="Picture Placeholder 5" descr="A person with a beard smiling&#10;&#10;AI-generated content may be incorrect.">
            <a:extLst>
              <a:ext uri="{FF2B5EF4-FFF2-40B4-BE49-F238E27FC236}">
                <a16:creationId xmlns:a16="http://schemas.microsoft.com/office/drawing/2014/main" id="{B4D8F31E-E42B-43BD-63A0-3199EDD227F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 b="551"/>
          <a:stretch/>
        </p:blipFill>
        <p:spPr>
          <a:xfrm>
            <a:off x="1108452" y="1101038"/>
            <a:ext cx="1440873" cy="1426464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277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38A6A-32B8-0AC6-0395-24F76F8A5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Appendix:</a:t>
            </a:r>
            <a:br>
              <a:rPr lang="en-GB" dirty="0"/>
            </a:br>
            <a:r>
              <a:rPr lang="en-GB" dirty="0"/>
              <a:t>Material to get started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4202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5E8775-E1C3-668F-632A-2643C9E2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Prerequisites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4E466-D3A7-3717-9E57-8B15819C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209600"/>
            <a:ext cx="11236800" cy="4774640"/>
          </a:xfrm>
        </p:spPr>
        <p:txBody>
          <a:bodyPr wrap="square" numCol="1">
            <a:noAutofit/>
          </a:bodyPr>
          <a:lstStyle/>
          <a:p>
            <a:r>
              <a:rPr lang="en-GB" dirty="0"/>
              <a:t>Code editor, e.g., Visual Studio Code</a:t>
            </a:r>
          </a:p>
          <a:p>
            <a:endParaRPr lang="en-GB" dirty="0"/>
          </a:p>
          <a:p>
            <a:r>
              <a:rPr lang="en-GB" dirty="0"/>
              <a:t>KNIME Analytics Platform: </a:t>
            </a:r>
            <a:r>
              <a:rPr lang="en-GB" dirty="0">
                <a:hlinkClick r:id="rId2"/>
              </a:rPr>
              <a:t>https://www.knime.com/downloads</a:t>
            </a:r>
            <a:endParaRPr lang="en-GB" dirty="0"/>
          </a:p>
          <a:p>
            <a:pPr lvl="1"/>
            <a:r>
              <a:rPr lang="en-GB" dirty="0"/>
              <a:t>Install Extension: KNIME Python Extension Development (Labs)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Conda / </a:t>
            </a:r>
            <a:r>
              <a:rPr lang="en-GB" dirty="0" err="1"/>
              <a:t>Miniconda</a:t>
            </a:r>
            <a:r>
              <a:rPr lang="en-GB" dirty="0"/>
              <a:t>, set environment up:</a:t>
            </a:r>
          </a:p>
          <a:p>
            <a:pPr lvl="1">
              <a:spcBef>
                <a:spcPts val="1800"/>
              </a:spcBef>
            </a:pPr>
            <a:r>
              <a:rPr lang="en-DE" sz="1534" kern="100" dirty="0" err="1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conda</a:t>
            </a:r>
            <a:r>
              <a:rPr lang="en-DE" sz="1534" kern="1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 env create --name </a:t>
            </a:r>
            <a:r>
              <a:rPr lang="en-DE" sz="1534" kern="100" dirty="0" err="1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lwreg_knime</a:t>
            </a:r>
            <a:r>
              <a:rPr lang="en-DE" sz="1534" kern="100" dirty="0">
                <a:effectLst/>
                <a:latin typeface="Consolas" panose="020B0609020204030204" pitchFamily="49" charset="0"/>
                <a:ea typeface="Aptos" panose="020B0004020202020204" pitchFamily="34" charset="0"/>
                <a:cs typeface="Times New Roman" panose="02020603050405020304" pitchFamily="18" charset="0"/>
              </a:rPr>
              <a:t> --file=https://raw.githubusercontent.com/rinikerlab/lightweight-registration/main/environment.yml</a:t>
            </a:r>
            <a:endParaRPr lang="en-GB" sz="1534" kern="100" dirty="0">
              <a:effectLst/>
              <a:latin typeface="Consolas" panose="020B0609020204030204" pitchFamily="49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conda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activate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lwreg_knime</a:t>
            </a:r>
            <a:endParaRPr lang="en-DE" sz="1534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1">
              <a:spcBef>
                <a:spcPts val="1800"/>
              </a:spcBef>
            </a:pP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python -m pip install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git+https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://github.com/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rinikerlab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/lightweight-registration</a:t>
            </a:r>
          </a:p>
          <a:p>
            <a:pPr lvl="1">
              <a:spcBef>
                <a:spcPts val="1800"/>
              </a:spcBef>
            </a:pP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conda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install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knime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-python-base=5.3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knime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-extension=5.3 -c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knime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 -c </a:t>
            </a:r>
            <a:r>
              <a:rPr lang="en-DE" sz="1534" kern="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conda</a:t>
            </a:r>
            <a:r>
              <a:rPr lang="en-DE" sz="1534" kern="100" dirty="0">
                <a:latin typeface="Consolas" panose="020B0609020204030204" pitchFamily="49" charset="0"/>
                <a:cs typeface="Times New Roman" panose="02020603050405020304" pitchFamily="18" charset="0"/>
              </a:rPr>
              <a:t>-forge</a:t>
            </a:r>
            <a:endParaRPr lang="en-GB" sz="1534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254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5E8775-E1C3-668F-632A-2643C9E2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Package</a:t>
            </a:r>
            <a:endParaRPr lang="en-D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FAEABF-988D-B6F8-6966-A6D3E6583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209600"/>
            <a:ext cx="11447840" cy="488592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GB" dirty="0"/>
              <a:t>Download basic.zip: </a:t>
            </a:r>
            <a:r>
              <a:rPr lang="en-GB" dirty="0">
                <a:hlinkClick r:id="rId2"/>
              </a:rPr>
              <a:t>https://docs.knime.com/latest/pure_python_node_extensions_guide/img/basic.zip</a:t>
            </a:r>
            <a:endParaRPr lang="en-GB" dirty="0"/>
          </a:p>
          <a:p>
            <a:pPr>
              <a:spcBef>
                <a:spcPts val="1800"/>
              </a:spcBef>
            </a:pPr>
            <a:r>
              <a:rPr lang="en-GB" dirty="0"/>
              <a:t>Unzip:</a:t>
            </a:r>
          </a:p>
          <a:p>
            <a:pPr marL="0" indent="0">
              <a:spcBef>
                <a:spcPts val="1800"/>
              </a:spcBef>
              <a:buNone/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endParaRPr lang="en-GB" dirty="0"/>
          </a:p>
          <a:p>
            <a:pPr marL="0" indent="0">
              <a:spcBef>
                <a:spcPts val="1800"/>
              </a:spcBef>
              <a:buNone/>
            </a:pPr>
            <a:r>
              <a:rPr lang="en-GB" dirty="0"/>
              <a:t>→ Ready for the </a:t>
            </a:r>
            <a:r>
              <a:rPr lang="en-GB" dirty="0" err="1"/>
              <a:t>quickstart</a:t>
            </a:r>
            <a:r>
              <a:rPr lang="en-GB" dirty="0"/>
              <a:t> tutorial: </a:t>
            </a:r>
            <a:r>
              <a:rPr lang="en-GB" sz="1800" dirty="0">
                <a:hlinkClick r:id="rId3"/>
              </a:rPr>
              <a:t>https://docs.knime.com/latest/pure_python_node_extensions_guide/index.html#tutorial-writing-first-py-node</a:t>
            </a:r>
            <a:endParaRPr lang="en-GB" sz="1800" dirty="0"/>
          </a:p>
          <a:p>
            <a:pPr marL="0" indent="0">
              <a:spcBef>
                <a:spcPts val="1800"/>
              </a:spcBef>
              <a:buNone/>
            </a:pP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021AA-95C1-0029-8CD7-DE962C97B937}"/>
              </a:ext>
            </a:extLst>
          </p:cNvPr>
          <p:cNvSpPr txBox="1"/>
          <p:nvPr/>
        </p:nvSpPr>
        <p:spPr>
          <a:xfrm>
            <a:off x="2001520" y="2007654"/>
            <a:ext cx="5323840" cy="2842692"/>
          </a:xfrm>
          <a:prstGeom prst="rect">
            <a:avLst/>
          </a:prstGeom>
          <a:noFill/>
          <a:ln w="15875">
            <a:noFill/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algn="l"/>
            <a:r>
              <a:rPr lang="de-DE" dirty="0"/>
              <a:t>.</a:t>
            </a:r>
          </a:p>
          <a:p>
            <a:pPr algn="l"/>
            <a:r>
              <a:rPr lang="de-DE" dirty="0"/>
              <a:t>├── tutorial_extension</a:t>
            </a:r>
          </a:p>
          <a:p>
            <a:pPr algn="l"/>
            <a:r>
              <a:rPr lang="de-DE" dirty="0"/>
              <a:t>│   │── icon.png</a:t>
            </a:r>
          </a:p>
          <a:p>
            <a:pPr algn="l"/>
            <a:r>
              <a:rPr lang="de-DE" dirty="0"/>
              <a:t>│   │── </a:t>
            </a:r>
            <a:r>
              <a:rPr lang="de-DE" b="1" dirty="0"/>
              <a:t>knime.yml</a:t>
            </a:r>
          </a:p>
          <a:p>
            <a:pPr algn="l"/>
            <a:r>
              <a:rPr lang="de-DE" dirty="0"/>
              <a:t>│   │── LICENSE.TXT</a:t>
            </a:r>
          </a:p>
          <a:p>
            <a:pPr algn="l"/>
            <a:r>
              <a:rPr lang="de-DE" dirty="0"/>
              <a:t>│   └── </a:t>
            </a:r>
            <a:r>
              <a:rPr lang="de-DE" b="1" dirty="0"/>
              <a:t>my_extension.py</a:t>
            </a:r>
          </a:p>
          <a:p>
            <a:pPr algn="l"/>
            <a:r>
              <a:rPr lang="de-DE" dirty="0"/>
              <a:t>├── </a:t>
            </a:r>
            <a:r>
              <a:rPr lang="de-DE" b="1" dirty="0"/>
              <a:t>config.yml</a:t>
            </a:r>
          </a:p>
          <a:p>
            <a:pPr algn="l"/>
            <a:r>
              <a:rPr lang="de-DE" dirty="0"/>
              <a:t>├── my_conda_env.yml</a:t>
            </a:r>
          </a:p>
          <a:p>
            <a:pPr algn="l"/>
            <a:r>
              <a:rPr lang="de-DE" dirty="0"/>
              <a:t>├── Example_with_Python_node.knwf</a:t>
            </a:r>
          </a:p>
          <a:p>
            <a:pPr algn="l"/>
            <a:r>
              <a:rPr lang="de-DE" dirty="0"/>
              <a:t>└── README.md</a:t>
            </a:r>
            <a:endParaRPr lang="en-DE" dirty="0" err="1"/>
          </a:p>
        </p:txBody>
      </p:sp>
    </p:spTree>
    <p:extLst>
      <p:ext uri="{BB962C8B-B14F-4D97-AF65-F5344CB8AC3E}">
        <p14:creationId xmlns:p14="http://schemas.microsoft.com/office/powerpoint/2010/main" val="379358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059EF3-9327-3600-80B8-F7DFD45E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Material</a:t>
            </a:r>
            <a:endParaRPr lang="en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E34671-15DB-4B9D-019C-70EE499B5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code: KNIME Nodes for Google Ads:</a:t>
            </a:r>
            <a:br>
              <a:rPr lang="en-GB" dirty="0"/>
            </a:br>
            <a:r>
              <a:rPr lang="en-GB" dirty="0">
                <a:hlinkClick r:id="rId2"/>
              </a:rPr>
              <a:t>https://bitbucket.org/KNIME/knime-python-google-ads/</a:t>
            </a:r>
            <a:endParaRPr lang="en-GB" dirty="0"/>
          </a:p>
          <a:p>
            <a:endParaRPr lang="en-GB" dirty="0"/>
          </a:p>
          <a:p>
            <a:r>
              <a:rPr lang="en-GB" dirty="0"/>
              <a:t>WIP: </a:t>
            </a:r>
            <a:r>
              <a:rPr lang="en-GB" dirty="0" err="1"/>
              <a:t>LWReg</a:t>
            </a:r>
            <a:r>
              <a:rPr lang="en-GB" dirty="0"/>
              <a:t> (Riniker Lab) – KNIME integration: </a:t>
            </a:r>
            <a:r>
              <a:rPr lang="en-GB" dirty="0">
                <a:hlinkClick r:id="rId3"/>
              </a:rPr>
              <a:t>https://github.com/rdkit/knime-lwreg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Publishing extensions:</a:t>
            </a:r>
          </a:p>
          <a:p>
            <a:pPr marL="501745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94B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Publish Your Extension on KNIME Community Hub</a:t>
            </a:r>
            <a:endParaRPr lang="en-US" dirty="0">
              <a:solidFill>
                <a:srgbClr val="2B94B1"/>
              </a:solidFill>
            </a:endParaRPr>
          </a:p>
          <a:p>
            <a:pPr marL="501745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B94B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KNIME’s Open Ecosystem</a:t>
            </a:r>
            <a:endParaRPr lang="en-US" dirty="0">
              <a:solidFill>
                <a:srgbClr val="2B94B1"/>
              </a:solidFill>
            </a:endParaRPr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18081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E0A3D4-6E26-2FFC-F528-EE7430ED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familiar situation…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71CF0-D42F-5D0C-7DC2-011A6B95A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You're the one person in the team who can script in Python</a:t>
            </a:r>
          </a:p>
          <a:p>
            <a:endParaRPr lang="en-US" dirty="0"/>
          </a:p>
          <a:p>
            <a:r>
              <a:rPr lang="en-US" dirty="0"/>
              <a:t>You write useful functions for molecular processing, analysis, or filtering</a:t>
            </a:r>
          </a:p>
          <a:p>
            <a:endParaRPr lang="en-US" dirty="0"/>
          </a:p>
          <a:p>
            <a:r>
              <a:rPr lang="en-US" dirty="0"/>
              <a:t>Colleagues ask: “Can I use this without knowing how to use Python?”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8930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 descr="A black screen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8309" y="1428606"/>
            <a:ext cx="7786025" cy="45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480000" y="344860"/>
            <a:ext cx="11236800" cy="482805"/>
          </a:xfr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de-DE"/>
              <a:t>KNIME Analytics Platform</a:t>
            </a:r>
          </a:p>
        </p:txBody>
      </p:sp>
      <p:sp>
        <p:nvSpPr>
          <p:cNvPr id="231" name="Google Shape;231;p31"/>
          <p:cNvSpPr txBox="1">
            <a:spLocks noGrp="1"/>
          </p:cNvSpPr>
          <p:nvPr>
            <p:ph idx="1"/>
          </p:nvPr>
        </p:nvSpPr>
        <p:spPr>
          <a:xfrm>
            <a:off x="479426" y="1042624"/>
            <a:ext cx="5349874" cy="5147101"/>
          </a:xfrm>
          <a:noFill/>
          <a:ln>
            <a:noFill/>
          </a:ln>
        </p:spPr>
        <p:txBody>
          <a:bodyPr spcFirstLastPara="1" vert="horz" wrap="square" lIns="144000" tIns="144000" rIns="144000" bIns="144000" rtlCol="0" anchor="t" anchorCtr="0">
            <a:noAutofit/>
          </a:bodyPr>
          <a:lstStyle/>
          <a:p>
            <a:r>
              <a:rPr lang="en-US" sz="2000" dirty="0"/>
              <a:t>Access, blend, and transform data from any source</a:t>
            </a:r>
          </a:p>
          <a:p>
            <a:r>
              <a:rPr lang="en-US" sz="2000" dirty="0"/>
              <a:t>Access data from any data source - your laptop, an application or a data warehouse</a:t>
            </a:r>
          </a:p>
          <a:p>
            <a:r>
              <a:rPr lang="en-US" sz="2000" dirty="0"/>
              <a:t>Easily blend data of any size and any type - all file formats supported</a:t>
            </a:r>
          </a:p>
          <a:p>
            <a:r>
              <a:rPr lang="en-US" sz="2000" dirty="0"/>
              <a:t>Aggregate, sort, filter, and join data on your device, in-database, or in distributed big data environments</a:t>
            </a:r>
          </a:p>
          <a:p>
            <a:r>
              <a:rPr lang="en-US" sz="2000" dirty="0"/>
              <a:t>Visualize and analyze</a:t>
            </a:r>
          </a:p>
          <a:p>
            <a:r>
              <a:rPr lang="en-US" sz="2000" dirty="0"/>
              <a:t>Save, share, and reuse</a:t>
            </a:r>
          </a:p>
          <a:p>
            <a:r>
              <a:rPr lang="en-US" sz="2000" dirty="0"/>
              <a:t>Upskill</a:t>
            </a:r>
            <a:endParaRPr lang="en-US" sz="2000" dirty="0">
              <a:sym typeface="Verdana"/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sz="quarter" idx="12"/>
          </p:nvPr>
        </p:nvSpPr>
        <p:spPr>
          <a:xfrm>
            <a:off x="2486525" y="6535636"/>
            <a:ext cx="768000" cy="315808"/>
          </a:xfr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 lang="en"/>
          </a:p>
        </p:txBody>
      </p:sp>
      <p:sp>
        <p:nvSpPr>
          <p:cNvPr id="233" name="Google Shape;233;p31"/>
          <p:cNvSpPr txBox="1"/>
          <p:nvPr/>
        </p:nvSpPr>
        <p:spPr>
          <a:xfrm>
            <a:off x="9712574" y="5828070"/>
            <a:ext cx="4000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800" u="sng" dirty="0">
                <a:solidFill>
                  <a:schemeClr val="hlink"/>
                </a:solidFill>
                <a:hlinkClick r:id="rId4"/>
              </a:rPr>
              <a:t>https://www.knime.com/getting-started-guide</a:t>
            </a:r>
            <a:endParaRPr sz="800" dirty="0"/>
          </a:p>
          <a:p>
            <a:endParaRPr sz="800" dirty="0"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933" y="1794981"/>
            <a:ext cx="5632531" cy="335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22F60-001E-E196-7765-9931523FC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KNIME + Python: The Bridge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A4BE-EF35-81E9-1C11-A9674E3AB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Coders can use Python where needed</a:t>
            </a:r>
          </a:p>
          <a:p>
            <a:endParaRPr lang="en-US" dirty="0"/>
          </a:p>
          <a:p>
            <a:r>
              <a:rPr lang="en-US" dirty="0"/>
              <a:t>But how to make your code accessible to non-coders?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→	Turn your Python functionalities into KNIME nodes </a:t>
            </a:r>
          </a:p>
          <a:p>
            <a:pPr marL="0" indent="0">
              <a:buNone/>
            </a:pPr>
            <a:r>
              <a:rPr lang="en-US" dirty="0"/>
              <a:t>			your teammates can use without writing a line of code!</a:t>
            </a:r>
          </a:p>
        </p:txBody>
      </p:sp>
    </p:spTree>
    <p:extLst>
      <p:ext uri="{BB962C8B-B14F-4D97-AF65-F5344CB8AC3E}">
        <p14:creationId xmlns:p14="http://schemas.microsoft.com/office/powerpoint/2010/main" val="245503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A2AE1D-C0FD-CE82-84B9-C7E68DA8AF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Types of KNIME + Python Integrations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2738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2F86-5C2B-F938-70EC-8B8094F7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344860"/>
            <a:ext cx="11236800" cy="482805"/>
          </a:xfrm>
        </p:spPr>
        <p:txBody>
          <a:bodyPr/>
          <a:lstStyle/>
          <a:p>
            <a:r>
              <a:rPr lang="en-US"/>
              <a:t>KNIME Python Integrations: From Low-Code to Pure-Code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FE08E-7160-E84F-0FB9-DF6D0020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86525" y="6535636"/>
            <a:ext cx="768000" cy="315808"/>
          </a:xfrm>
        </p:spPr>
        <p:txBody>
          <a:bodyPr/>
          <a:lstStyle/>
          <a:p>
            <a:fld id="{220B6647-BD7A-7942-B66E-0DFF9B72D92D}" type="slidenum">
              <a:rPr lang="en-US" smtClean="0"/>
              <a:pPr/>
              <a:t>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D2A38C3-C1E1-D72C-5CE8-B3083A501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69010"/>
              </p:ext>
            </p:extLst>
          </p:nvPr>
        </p:nvGraphicFramePr>
        <p:xfrm>
          <a:off x="2847895" y="1335107"/>
          <a:ext cx="8371089" cy="4945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363">
                  <a:extLst>
                    <a:ext uri="{9D8B030D-6E8A-4147-A177-3AD203B41FA5}">
                      <a16:colId xmlns:a16="http://schemas.microsoft.com/office/drawing/2014/main" val="3679241108"/>
                    </a:ext>
                  </a:extLst>
                </a:gridCol>
                <a:gridCol w="2790363">
                  <a:extLst>
                    <a:ext uri="{9D8B030D-6E8A-4147-A177-3AD203B41FA5}">
                      <a16:colId xmlns:a16="http://schemas.microsoft.com/office/drawing/2014/main" val="421251953"/>
                    </a:ext>
                  </a:extLst>
                </a:gridCol>
                <a:gridCol w="2790363">
                  <a:extLst>
                    <a:ext uri="{9D8B030D-6E8A-4147-A177-3AD203B41FA5}">
                      <a16:colId xmlns:a16="http://schemas.microsoft.com/office/drawing/2014/main" val="2508168991"/>
                    </a:ext>
                  </a:extLst>
                </a:gridCol>
              </a:tblGrid>
              <a:tr h="1745278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Python Script node with Bundled Environment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Python Script node with Custom Environment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</a:rPr>
                        <a:t>Implementing a new KNIME Extension in Python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293342789"/>
                  </a:ext>
                </a:extLst>
              </a:tr>
              <a:tr h="1353077">
                <a:tc>
                  <a:txBody>
                    <a:bodyPr/>
                    <a:lstStyle/>
                    <a:p>
                      <a:r>
                        <a:rPr lang="en-US" sz="1900" dirty="0"/>
                        <a:t>Code Snippet with commonly used packages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900" dirty="0"/>
                        <a:t>Code Snippet with a special package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Make your Python code available as KNIME nodes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144329818"/>
                  </a:ext>
                </a:extLst>
              </a:tr>
              <a:tr h="1788566">
                <a:tc>
                  <a:txBody>
                    <a:bodyPr/>
                    <a:lstStyle/>
                    <a:p>
                      <a:pPr marL="0" lvl="0" algn="l" defTabSz="822939" rtl="0" eaLnBrk="1" latinLnBrk="0" hangingPunct="1">
                        <a:buNone/>
                      </a:pPr>
                      <a:r>
                        <a:rPr lang="en-US" sz="19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Install KNIME Python Integration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pPr marL="0" marR="0" lvl="0" indent="0" algn="l" defTabSz="8229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Install KNIME Python Integration </a:t>
                      </a:r>
                      <a:endParaRPr lang="en-US" sz="1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algn="l" defTabSz="822939" rtl="0" eaLnBrk="1" latinLnBrk="0" hangingPunct="1">
                        <a:buNone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+</a:t>
                      </a:r>
                    </a:p>
                    <a:p>
                      <a:pPr marL="0" lvl="0" algn="l" defTabSz="822939" rtl="0" eaLnBrk="1" latinLnBrk="0" hangingPunct="1">
                        <a:buNone/>
                      </a:pPr>
                      <a:r>
                        <a:rPr lang="en-US" sz="1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Conda installed and configured in KNIME Preferences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Install your new KNIME extension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22022953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14007F8-25A6-A445-845A-19D0C719DB2E}"/>
              </a:ext>
            </a:extLst>
          </p:cNvPr>
          <p:cNvSpPr txBox="1"/>
          <p:nvPr/>
        </p:nvSpPr>
        <p:spPr>
          <a:xfrm>
            <a:off x="1343612" y="3325219"/>
            <a:ext cx="1046516" cy="419642"/>
          </a:xfrm>
          <a:prstGeom prst="rect">
            <a:avLst/>
          </a:prstGeom>
          <a:noFill/>
          <a:ln w="15875">
            <a:noFill/>
          </a:ln>
        </p:spPr>
        <p:txBody>
          <a:bodyPr rot="0" spcFirstLastPara="0" vertOverflow="overflow" horzOverflow="overflow" vert="horz" wrap="square" lIns="43200" tIns="43200" rIns="43200" bIns="432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160">
                <a:cs typeface="Arial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E2220-C909-DA26-63B9-9FAF10F25B76}"/>
              </a:ext>
            </a:extLst>
          </p:cNvPr>
          <p:cNvSpPr txBox="1"/>
          <p:nvPr/>
        </p:nvSpPr>
        <p:spPr>
          <a:xfrm>
            <a:off x="1343612" y="4485388"/>
            <a:ext cx="1517538" cy="1084440"/>
          </a:xfrm>
          <a:prstGeom prst="rect">
            <a:avLst/>
          </a:prstGeom>
          <a:noFill/>
          <a:ln w="15875">
            <a:noFill/>
          </a:ln>
        </p:spPr>
        <p:txBody>
          <a:bodyPr rot="0" spcFirstLastPara="0" vertOverflow="overflow" horzOverflow="overflow" vert="horz" wrap="square" lIns="43200" tIns="43200" rIns="43200" bIns="432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60">
                <a:cs typeface="Arial"/>
              </a:rPr>
              <a:t>What your users will need: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F0F6A-21E3-17FF-72A7-C47E94951393}"/>
              </a:ext>
            </a:extLst>
          </p:cNvPr>
          <p:cNvSpPr txBox="1"/>
          <p:nvPr/>
        </p:nvSpPr>
        <p:spPr>
          <a:xfrm>
            <a:off x="1343611" y="1866621"/>
            <a:ext cx="1046516" cy="419642"/>
          </a:xfrm>
          <a:prstGeom prst="rect">
            <a:avLst/>
          </a:prstGeom>
          <a:noFill/>
          <a:ln w="15875">
            <a:noFill/>
          </a:ln>
        </p:spPr>
        <p:txBody>
          <a:bodyPr rot="0" spcFirstLastPara="0" vertOverflow="overflow" horzOverflow="overflow" vert="horz" wrap="square" lIns="43200" tIns="43200" rIns="43200" bIns="432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160">
                <a:cs typeface="Arial"/>
              </a:rPr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38096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9A16-7373-6CA7-19D5-D79F6DA2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Pure-Python KNIME node setup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CD536-19A5-8CC6-2B24-50B33D48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DE" dirty="0"/>
              <a:t>What do you need?</a:t>
            </a:r>
            <a:br>
              <a:rPr lang="en-DE" dirty="0"/>
            </a:br>
            <a:endParaRPr lang="en-DE" dirty="0"/>
          </a:p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DE" b="1" dirty="0"/>
              <a:t>Python code</a:t>
            </a:r>
            <a:r>
              <a:rPr lang="en-DE" dirty="0"/>
              <a:t> describing the node</a:t>
            </a:r>
            <a:endParaRPr lang="en-DE" b="1" dirty="0"/>
          </a:p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C</a:t>
            </a:r>
            <a:r>
              <a:rPr lang="en-DE" b="1" dirty="0" err="1"/>
              <a:t>onda</a:t>
            </a:r>
            <a:r>
              <a:rPr lang="en-DE" b="1" dirty="0"/>
              <a:t> environment </a:t>
            </a:r>
            <a:r>
              <a:rPr lang="en-DE" dirty="0"/>
              <a:t>containing all used Python libraries</a:t>
            </a:r>
          </a:p>
          <a:p>
            <a:pPr marL="411480" indent="-411480">
              <a:lnSpc>
                <a:spcPct val="150000"/>
              </a:lnSpc>
              <a:buFont typeface="+mj-lt"/>
              <a:buAutoNum type="arabicPeriod"/>
            </a:pPr>
            <a:r>
              <a:rPr lang="en-DE" b="1" dirty="0" err="1"/>
              <a:t>knime.yml</a:t>
            </a:r>
            <a:r>
              <a:rPr lang="en-DE" dirty="0"/>
              <a:t> file describing your extension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04307-4F41-3106-9CB9-73907B88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Text&#10;&#10;Description automatically generated">
            <a:extLst>
              <a:ext uri="{FF2B5EF4-FFF2-40B4-BE49-F238E27FC236}">
                <a16:creationId xmlns:a16="http://schemas.microsoft.com/office/drawing/2014/main" id="{E8BBD00B-583A-57D5-2323-99DA297D2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25" y="1427164"/>
            <a:ext cx="5651078" cy="44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EE0EF8-4C3A-FD06-31AC-42B7876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Developing a pure-Python KNIME node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BA07B-29C3-D403-214E-09D722F8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6647-BD7A-7942-B66E-0DFF9B72D9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522DAC3-BF93-9EEC-1E68-B9A675E3EA9B}"/>
              </a:ext>
            </a:extLst>
          </p:cNvPr>
          <p:cNvSpPr txBox="1">
            <a:spLocks/>
          </p:cNvSpPr>
          <p:nvPr/>
        </p:nvSpPr>
        <p:spPr>
          <a:xfrm>
            <a:off x="8904000" y="6514560"/>
            <a:ext cx="691200" cy="3456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0B6647-BD7A-7942-B66E-0DFF9B72D92D}" type="slidenum">
              <a:rPr lang="en-US" sz="1080"/>
              <a:pPr/>
              <a:t>8</a:t>
            </a:fld>
            <a:endParaRPr lang="en-US" sz="108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FBF75-3CDA-B7D7-BD55-15D2451BA297}"/>
              </a:ext>
            </a:extLst>
          </p:cNvPr>
          <p:cNvSpPr txBox="1"/>
          <p:nvPr/>
        </p:nvSpPr>
        <p:spPr>
          <a:xfrm>
            <a:off x="7916829" y="1400020"/>
            <a:ext cx="3568713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/>
              <a:t>Title of node, category/color, PNG name, location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C1994A-63E3-19C1-3C79-D4D4612B1DF1}"/>
              </a:ext>
            </a:extLst>
          </p:cNvPr>
          <p:cNvCxnSpPr>
            <a:cxnSpLocks/>
          </p:cNvCxnSpPr>
          <p:nvPr/>
        </p:nvCxnSpPr>
        <p:spPr>
          <a:xfrm>
            <a:off x="6485803" y="1531273"/>
            <a:ext cx="1375646" cy="0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7C7157-7EA5-6737-7F62-AB3D41BC675C}"/>
              </a:ext>
            </a:extLst>
          </p:cNvPr>
          <p:cNvCxnSpPr>
            <a:cxnSpLocks/>
          </p:cNvCxnSpPr>
          <p:nvPr/>
        </p:nvCxnSpPr>
        <p:spPr>
          <a:xfrm>
            <a:off x="4895034" y="1889370"/>
            <a:ext cx="2966412" cy="856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714EB74-635B-455E-0203-BE4CBBF8ED91}"/>
              </a:ext>
            </a:extLst>
          </p:cNvPr>
          <p:cNvSpPr txBox="1"/>
          <p:nvPr/>
        </p:nvSpPr>
        <p:spPr>
          <a:xfrm>
            <a:off x="7908060" y="1755175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Input ports with description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25613C-40B9-DE78-0FF8-86BC7980373F}"/>
              </a:ext>
            </a:extLst>
          </p:cNvPr>
          <p:cNvCxnSpPr>
            <a:cxnSpLocks/>
          </p:cNvCxnSpPr>
          <p:nvPr/>
        </p:nvCxnSpPr>
        <p:spPr>
          <a:xfrm>
            <a:off x="4576952" y="2351606"/>
            <a:ext cx="3284494" cy="0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2C836E-FF66-17E3-74B4-D83478D5BF6F}"/>
              </a:ext>
            </a:extLst>
          </p:cNvPr>
          <p:cNvSpPr txBox="1"/>
          <p:nvPr/>
        </p:nvSpPr>
        <p:spPr>
          <a:xfrm>
            <a:off x="7908060" y="2203875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Output ports with description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6199A0-DE96-CBE4-67F8-3A7BB2C7EC5B}"/>
              </a:ext>
            </a:extLst>
          </p:cNvPr>
          <p:cNvCxnSpPr>
            <a:cxnSpLocks/>
          </p:cNvCxnSpPr>
          <p:nvPr/>
        </p:nvCxnSpPr>
        <p:spPr>
          <a:xfrm>
            <a:off x="6417933" y="2884166"/>
            <a:ext cx="1443515" cy="8261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6C72EB5-4F6A-F711-6EC5-E4AC09F05D66}"/>
              </a:ext>
            </a:extLst>
          </p:cNvPr>
          <p:cNvSpPr txBox="1"/>
          <p:nvPr/>
        </p:nvSpPr>
        <p:spPr>
          <a:xfrm>
            <a:off x="7908060" y="2756317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Node class and node description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FE09BB-CEA3-9C7F-B4F9-2D997B23443B}"/>
              </a:ext>
            </a:extLst>
          </p:cNvPr>
          <p:cNvCxnSpPr>
            <a:cxnSpLocks/>
          </p:cNvCxnSpPr>
          <p:nvPr/>
        </p:nvCxnSpPr>
        <p:spPr>
          <a:xfrm flipV="1">
            <a:off x="5050561" y="4110260"/>
            <a:ext cx="2810886" cy="14465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00B507-BB91-E9B5-4A88-ACC9CFB616C7}"/>
              </a:ext>
            </a:extLst>
          </p:cNvPr>
          <p:cNvSpPr txBox="1"/>
          <p:nvPr/>
        </p:nvSpPr>
        <p:spPr>
          <a:xfrm>
            <a:off x="7916829" y="3976994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“configure” defines input and output table spec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CB1A58-268B-78EC-A49F-F72ADE64AF02}"/>
              </a:ext>
            </a:extLst>
          </p:cNvPr>
          <p:cNvCxnSpPr>
            <a:cxnSpLocks/>
          </p:cNvCxnSpPr>
          <p:nvPr/>
        </p:nvCxnSpPr>
        <p:spPr>
          <a:xfrm>
            <a:off x="3992041" y="4938234"/>
            <a:ext cx="3889250" cy="0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33192CC-D252-DC24-0B2E-BCD7EEEEF132}"/>
              </a:ext>
            </a:extLst>
          </p:cNvPr>
          <p:cNvSpPr txBox="1"/>
          <p:nvPr/>
        </p:nvSpPr>
        <p:spPr>
          <a:xfrm>
            <a:off x="7916829" y="4790345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“execute” defines your data analysis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42717E-1B81-A045-0965-D1249BD3D963}"/>
              </a:ext>
            </a:extLst>
          </p:cNvPr>
          <p:cNvCxnSpPr>
            <a:cxnSpLocks/>
          </p:cNvCxnSpPr>
          <p:nvPr/>
        </p:nvCxnSpPr>
        <p:spPr>
          <a:xfrm>
            <a:off x="5367899" y="3570218"/>
            <a:ext cx="2493547" cy="0"/>
          </a:xfrm>
          <a:prstGeom prst="straightConnector1">
            <a:avLst/>
          </a:prstGeom>
          <a:ln w="31750">
            <a:solidFill>
              <a:schemeClr val="accent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D15CDE-A7BC-9738-1908-6AED1CD6B651}"/>
              </a:ext>
            </a:extLst>
          </p:cNvPr>
          <p:cNvSpPr txBox="1"/>
          <p:nvPr/>
        </p:nvSpPr>
        <p:spPr>
          <a:xfrm>
            <a:off x="7916829" y="3394003"/>
            <a:ext cx="3568714" cy="261610"/>
          </a:xfrm>
          <a:prstGeom prst="rect">
            <a:avLst/>
          </a:prstGeom>
          <a:solidFill>
            <a:schemeClr val="bg2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100"/>
              <a:t>Parameters for node dialog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64DE12-C295-5374-7939-42BFF44CE220}"/>
              </a:ext>
            </a:extLst>
          </p:cNvPr>
          <p:cNvCxnSpPr>
            <a:cxnSpLocks/>
          </p:cNvCxnSpPr>
          <p:nvPr/>
        </p:nvCxnSpPr>
        <p:spPr>
          <a:xfrm>
            <a:off x="6165769" y="3701198"/>
            <a:ext cx="641501" cy="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07D80D-55B7-AB49-1F5C-CBE39103E364}"/>
              </a:ext>
            </a:extLst>
          </p:cNvPr>
          <p:cNvCxnSpPr>
            <a:cxnSpLocks/>
          </p:cNvCxnSpPr>
          <p:nvPr/>
        </p:nvCxnSpPr>
        <p:spPr>
          <a:xfrm flipV="1">
            <a:off x="6790732" y="3570219"/>
            <a:ext cx="0" cy="145228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2AE008-0325-C8EE-89C6-27733F91C20C}"/>
              </a:ext>
            </a:extLst>
          </p:cNvPr>
          <p:cNvCxnSpPr>
            <a:cxnSpLocks/>
          </p:cNvCxnSpPr>
          <p:nvPr/>
        </p:nvCxnSpPr>
        <p:spPr>
          <a:xfrm>
            <a:off x="5486225" y="3270117"/>
            <a:ext cx="1687402" cy="8546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96385F-AE6B-76D8-33AA-BDA43CE3901F}"/>
              </a:ext>
            </a:extLst>
          </p:cNvPr>
          <p:cNvCxnSpPr>
            <a:cxnSpLocks/>
          </p:cNvCxnSpPr>
          <p:nvPr/>
        </p:nvCxnSpPr>
        <p:spPr>
          <a:xfrm>
            <a:off x="5217367" y="3429000"/>
            <a:ext cx="1597141" cy="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4ECE02-DFA1-BA60-35D8-BB2A5135BC68}"/>
              </a:ext>
            </a:extLst>
          </p:cNvPr>
          <p:cNvCxnSpPr>
            <a:cxnSpLocks/>
          </p:cNvCxnSpPr>
          <p:nvPr/>
        </p:nvCxnSpPr>
        <p:spPr>
          <a:xfrm flipV="1">
            <a:off x="6795577" y="3424991"/>
            <a:ext cx="0" cy="145228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FDF34D-C099-7CC6-F539-D8D4099DFD68}"/>
              </a:ext>
            </a:extLst>
          </p:cNvPr>
          <p:cNvCxnSpPr>
            <a:cxnSpLocks/>
          </p:cNvCxnSpPr>
          <p:nvPr/>
        </p:nvCxnSpPr>
        <p:spPr>
          <a:xfrm flipV="1">
            <a:off x="7157272" y="3278663"/>
            <a:ext cx="0" cy="291556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65B2FA-172C-236B-29FE-DC643AD00FD4}"/>
              </a:ext>
            </a:extLst>
          </p:cNvPr>
          <p:cNvCxnSpPr>
            <a:cxnSpLocks/>
          </p:cNvCxnSpPr>
          <p:nvPr/>
        </p:nvCxnSpPr>
        <p:spPr>
          <a:xfrm>
            <a:off x="1928033" y="2624066"/>
            <a:ext cx="5297839" cy="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6A4A4C-30E0-1296-DF91-FB5FDD7785D1}"/>
              </a:ext>
            </a:extLst>
          </p:cNvPr>
          <p:cNvCxnSpPr>
            <a:cxnSpLocks/>
          </p:cNvCxnSpPr>
          <p:nvPr/>
        </p:nvCxnSpPr>
        <p:spPr>
          <a:xfrm flipV="1">
            <a:off x="7206544" y="2624066"/>
            <a:ext cx="0" cy="268361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2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3" grpId="0" animBg="1"/>
      <p:bldP spid="26" grpId="0" animBg="1"/>
      <p:bldP spid="28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27F6-067F-9799-64BE-1305D30A4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share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042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NIME_PPT_Template-2025">
  <a:themeElements>
    <a:clrScheme name="KNIME Color Theme">
      <a:dk1>
        <a:srgbClr val="201E1E"/>
      </a:dk1>
      <a:lt1>
        <a:srgbClr val="FFFFFF"/>
      </a:lt1>
      <a:dk2>
        <a:srgbClr val="479990"/>
      </a:dk2>
      <a:lt2>
        <a:srgbClr val="F9F3D8"/>
      </a:lt2>
      <a:accent1>
        <a:srgbClr val="FFD800"/>
      </a:accent1>
      <a:accent2>
        <a:srgbClr val="975692"/>
      </a:accent2>
      <a:accent3>
        <a:srgbClr val="2C93B1"/>
      </a:accent3>
      <a:accent4>
        <a:srgbClr val="C7DA3E"/>
      </a:accent4>
      <a:accent5>
        <a:srgbClr val="F89638"/>
      </a:accent5>
      <a:accent6>
        <a:srgbClr val="F04F50"/>
      </a:accent6>
      <a:hlink>
        <a:srgbClr val="2C93B1"/>
      </a:hlink>
      <a:folHlink>
        <a:srgbClr val="F89638"/>
      </a:folHlink>
    </a:clrScheme>
    <a:fontScheme name="KNIME Avenir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chemeClr val="accent1"/>
          </a:solidFill>
          <a:miter lim="800000"/>
        </a:ln>
      </a:spPr>
      <a:bodyPr wrap="square" lIns="108000" tIns="108000" rIns="108000" bIns="108000" rtlCol="0" anchor="ctr"/>
      <a:lstStyle>
        <a:defPPr algn="ctr"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accent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5875">
          <a:noFill/>
        </a:ln>
      </a:spPr>
      <a:bodyPr wrap="square" lIns="36000" tIns="36000" rIns="36000" bIns="36000" rtlCol="0" anchor="ctr" anchorCtr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Node-Color Olive">
      <a:srgbClr val="9B9B61"/>
    </a:custClr>
    <a:custClr name="Node-Color Green">
      <a:srgbClr val="1F773F"/>
    </a:custClr>
    <a:custClr name="Node-Color Teal">
      <a:srgbClr val="005559"/>
    </a:custClr>
    <a:custClr name="Node-Color Aqua">
      <a:srgbClr val="2B94B1"/>
    </a:custClr>
    <a:custClr name="Node-Color Navy">
      <a:srgbClr val="1A417A"/>
    </a:custClr>
    <a:custClr name="Node-Color Purple">
      <a:srgbClr val="623266"/>
    </a:custClr>
    <a:custClr name="Node-Color Pink">
      <a:srgbClr val="DC2D87"/>
    </a:custClr>
    <a:custClr name="Node-Color Red">
      <a:srgbClr val="B22020"/>
    </a:custClr>
    <a:custClr name="Node-Color Orange">
      <a:srgbClr val="DD691B"/>
    </a:custClr>
    <a:custClr name="Node-Color Brown">
      <a:srgbClr val="77563C"/>
    </a:custClr>
  </a:custClrLst>
  <a:extLst>
    <a:ext uri="{05A4C25C-085E-4340-85A3-A5531E510DB2}">
      <thm15:themeFamily xmlns:thm15="http://schemas.microsoft.com/office/thememl/2012/main" name="Presentation4" id="{34260F7B-AE56-4748-A08B-3B960AB30C74}" vid="{86B761EB-733D-B541-965F-98B64003DB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KNIME_PPT_Template-2025</Template>
  <TotalTime>0</TotalTime>
  <Words>811</Words>
  <Application>Microsoft Office PowerPoint</Application>
  <PresentationFormat>Widescreen</PresentationFormat>
  <Paragraphs>129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Avenir</vt:lpstr>
      <vt:lpstr>Avenir Next LT Pro</vt:lpstr>
      <vt:lpstr>Avenir Next LT Pro Demi</vt:lpstr>
      <vt:lpstr>Consolas</vt:lpstr>
      <vt:lpstr>Helvetica Neue Normal</vt:lpstr>
      <vt:lpstr>Verdana</vt:lpstr>
      <vt:lpstr>Wingdings</vt:lpstr>
      <vt:lpstr>KNIME_PPT_Template-2025</vt:lpstr>
      <vt:lpstr>From Python Code to KNIME node: Share Custom Tools with Non-Coders</vt:lpstr>
      <vt:lpstr>A familiar situation…</vt:lpstr>
      <vt:lpstr>KNIME Analytics Platform</vt:lpstr>
      <vt:lpstr>KNIME + Python: The Bridge</vt:lpstr>
      <vt:lpstr>Types of KNIME + Python Integrations</vt:lpstr>
      <vt:lpstr>KNIME Python Integrations: From Low-Code to Pure-Code</vt:lpstr>
      <vt:lpstr>Pure-Python KNIME node setup</vt:lpstr>
      <vt:lpstr>Developing a pure-Python KNIME node</vt:lpstr>
      <vt:lpstr>How to share</vt:lpstr>
      <vt:lpstr>Bundling and Sharing Within An Organization</vt:lpstr>
      <vt:lpstr>Sharing to the Entire Open-Source Community</vt:lpstr>
      <vt:lpstr>knime.com/events</vt:lpstr>
      <vt:lpstr>Stay in touch!</vt:lpstr>
      <vt:lpstr>Appendix: Material to get started</vt:lpstr>
      <vt:lpstr>Software Prerequisites</vt:lpstr>
      <vt:lpstr>Tutorial Package</vt:lpstr>
      <vt:lpstr>Other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2025-04-10T17:36:29Z</dcterms:created>
  <dcterms:modified xsi:type="dcterms:W3CDTF">2025-04-10T17:36:39Z</dcterms:modified>
</cp:coreProperties>
</file>